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72"/>
  </p:notesMasterIdLst>
  <p:sldIdLst>
    <p:sldId id="379" r:id="rId2"/>
    <p:sldId id="380" r:id="rId3"/>
    <p:sldId id="381" r:id="rId4"/>
    <p:sldId id="382" r:id="rId5"/>
    <p:sldId id="383" r:id="rId6"/>
    <p:sldId id="384" r:id="rId7"/>
    <p:sldId id="449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447" r:id="rId23"/>
    <p:sldId id="448" r:id="rId24"/>
    <p:sldId id="399" r:id="rId25"/>
    <p:sldId id="400" r:id="rId26"/>
    <p:sldId id="402" r:id="rId27"/>
    <p:sldId id="403" r:id="rId28"/>
    <p:sldId id="404" r:id="rId29"/>
    <p:sldId id="405" r:id="rId30"/>
    <p:sldId id="406" r:id="rId31"/>
    <p:sldId id="407" r:id="rId32"/>
    <p:sldId id="408" r:id="rId33"/>
    <p:sldId id="409" r:id="rId34"/>
    <p:sldId id="410" r:id="rId35"/>
    <p:sldId id="411" r:id="rId36"/>
    <p:sldId id="445" r:id="rId37"/>
    <p:sldId id="412" r:id="rId38"/>
    <p:sldId id="413" r:id="rId39"/>
    <p:sldId id="414" r:id="rId40"/>
    <p:sldId id="415" r:id="rId41"/>
    <p:sldId id="451" r:id="rId42"/>
    <p:sldId id="416" r:id="rId43"/>
    <p:sldId id="417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4" r:id="rId61"/>
    <p:sldId id="435" r:id="rId62"/>
    <p:sldId id="436" r:id="rId63"/>
    <p:sldId id="437" r:id="rId64"/>
    <p:sldId id="438" r:id="rId65"/>
    <p:sldId id="439" r:id="rId66"/>
    <p:sldId id="440" r:id="rId67"/>
    <p:sldId id="441" r:id="rId68"/>
    <p:sldId id="442" r:id="rId69"/>
    <p:sldId id="443" r:id="rId70"/>
    <p:sldId id="444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00FF"/>
    <a:srgbClr val="FFCC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12.3.2024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12.3.2024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xamples/E0404-linear-vector-chained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5-linear-combination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6-linear-combination-dynamic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Examples/E0407-trajectory-cylindrical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Examples/E0408-trajectory-formula.html" TargetMode="Externa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weenjs/tween.js/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Examples/E0409-tween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Examples/E0410-tween-delay.html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xamples/E0411-tween-group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12-tween-infinite.html" TargetMode="External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tweenjs.github.io/tween.js/examples/03_graphs.html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hyperlink" Target="Examples/E0413-tween-cubic-in.html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Examples/E0415-tween-cubic-inout.html" TargetMode="External"/><Relationship Id="rId5" Type="http://schemas.openxmlformats.org/officeDocument/2006/relationships/image" Target="../media/image38.png"/><Relationship Id="rId4" Type="http://schemas.openxmlformats.org/officeDocument/2006/relationships/hyperlink" Target="Examples/E0414-tween-cubic-out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Examples/E0416-tween-elastic-out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lil-gui.georgealways.com/" TargetMode="External"/><Relationship Id="rId2" Type="http://schemas.openxmlformats.org/officeDocument/2006/relationships/hyperlink" Target="https://github.com/dataarts/dat.gui" TargetMode="Externa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Examples/E0417-gui-number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0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Examples/E0418-gui-coordinates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Examples/E0419-gui-folders.html" TargetMode="Externa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Examples/E0420-gui-boolean.html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Examples/E0421-gui-list.html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hyperlink" Target="Examples/E0422-gui-list-named.html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Examples/E0423-gui-color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Examples/E0424-navigation-gui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Examples/E0425-navigation-mouse.html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Examples/E0426-navigation-orbit.html" TargetMode="Externa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s/E0401-linear-vector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Examples/E0402-linear-vector-slow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Examples/E0403-linear-vector-fast.html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</a:t>
            </a:r>
            <a:r>
              <a:rPr lang="bg-BG" noProof="0" dirty="0"/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Анимация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413898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Верижно движение</a:t>
            </a:r>
          </a:p>
          <a:p>
            <a:pPr lvl="1"/>
            <a:r>
              <a:rPr lang="bg-BG" dirty="0"/>
              <a:t>Поредица от няколко линейни движения</a:t>
            </a:r>
          </a:p>
          <a:p>
            <a:pPr lvl="1"/>
            <a:r>
              <a:rPr lang="bg-BG" dirty="0"/>
              <a:t>Всяко е по различно ориентирана отсечка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D93352BB-D2B9-4150-A21F-91AEFCD98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78" y="2057400"/>
            <a:ext cx="7318710" cy="3971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176795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Линейна комбинация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Основна идея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Начално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и крайно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solidFill>
                          <a:srgbClr val="FF388C"/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положение</a:t>
                </a:r>
              </a:p>
              <a:p>
                <a:pPr lvl="1"/>
                <a:r>
                  <a:rPr lang="bg-BG" dirty="0"/>
                  <a:t>Коефициент на преход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Междинно положение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𝑘𝐵</m:t>
                    </m:r>
                  </m:oMath>
                </a14:m>
                <a:r>
                  <a:rPr lang="bg-BG" dirty="0"/>
                  <a:t>, което е на точка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388C"/>
                        </a:solidFill>
                        <a:latin typeface="Cambria Math"/>
                      </a:rPr>
                      <m:t>B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За да движим обект, променяме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и слагаме обекта на новото междинно положение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5807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Илюстрация</a:t>
                </a:r>
                <a:r>
                  <a:rPr lang="en-US" dirty="0"/>
                  <a:t> </a:t>
                </a:r>
                <a:r>
                  <a:rPr lang="bg-BG" dirty="0"/>
                  <a:t>на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3200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sz="3200" b="0" i="1" dirty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sz="3200" b="0" i="1" dirty="0">
                        <a:solidFill>
                          <a:srgbClr val="FF388C"/>
                        </a:solidFill>
                        <a:latin typeface="Cambria Math"/>
                      </a:rPr>
                      <m:t>𝑘𝐵</m:t>
                    </m:r>
                  </m:oMath>
                </a14:m>
                <a:endParaRPr lang="bg-BG" sz="3200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=1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∈(0,1)</m:t>
                    </m:r>
                  </m:oMath>
                </a14:m>
                <a:r>
                  <a:rPr lang="bg-BG" dirty="0"/>
                  <a:t> получаваме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</m:oMath>
                </a14:m>
                <a:r>
                  <a:rPr lang="bg-BG" dirty="0"/>
                  <a:t> между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𝐴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1636059" y="3755628"/>
            <a:ext cx="1070574" cy="1562847"/>
            <a:chOff x="85873" y="4054543"/>
            <a:chExt cx="1070574" cy="1562847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85873" y="4990727"/>
              <a:ext cx="1070574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точка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1156447" y="4054543"/>
              <a:ext cx="0" cy="15628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9" name="Rectangle 38"/>
          <p:cNvSpPr/>
          <p:nvPr/>
        </p:nvSpPr>
        <p:spPr>
          <a:xfrm rot="1271240">
            <a:off x="1152124" y="4351318"/>
            <a:ext cx="6801323" cy="57527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Oval 39"/>
          <p:cNvSpPr/>
          <p:nvPr/>
        </p:nvSpPr>
        <p:spPr>
          <a:xfrm>
            <a:off x="6248400" y="4953000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1" name="Oval 40"/>
          <p:cNvSpPr/>
          <p:nvPr/>
        </p:nvSpPr>
        <p:spPr>
          <a:xfrm>
            <a:off x="2590800" y="3538357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4" name="Group 43"/>
          <p:cNvGrpSpPr/>
          <p:nvPr/>
        </p:nvGrpSpPr>
        <p:grpSpPr>
          <a:xfrm>
            <a:off x="6364233" y="3387777"/>
            <a:ext cx="1078486" cy="1562847"/>
            <a:chOff x="77961" y="4985229"/>
            <a:chExt cx="1078486" cy="1562847"/>
          </a:xfrm>
        </p:grpSpPr>
        <p:sp>
          <p:nvSpPr>
            <p:cNvPr id="45" name="Text Placeholder 2"/>
            <p:cNvSpPr txBox="1">
              <a:spLocks/>
            </p:cNvSpPr>
            <p:nvPr/>
          </p:nvSpPr>
          <p:spPr>
            <a:xfrm>
              <a:off x="85873" y="4990727"/>
              <a:ext cx="1070574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Крайна точка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77961" y="4985229"/>
              <a:ext cx="0" cy="15628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 rot="1285180">
                <a:off x="2374390" y="3206736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000" i="1">
                          <a:solidFill>
                            <a:srgbClr val="FF388C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2374390" y="3206736"/>
                <a:ext cx="868443" cy="40011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 rot="1285180">
                <a:off x="5841887" y="5073699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5841887" y="5073699"/>
                <a:ext cx="868443" cy="4001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 rot="1285180">
                <a:off x="7663067" y="5578287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bg-BG" sz="2000" b="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&gt;1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7663067" y="5578287"/>
                <a:ext cx="868443" cy="40011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 rot="1285180">
                <a:off x="590077" y="2775899"/>
                <a:ext cx="86844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𝑘</m:t>
                      </m:r>
                      <m:r>
                        <a:rPr lang="bg-BG" sz="2000" b="0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bg-BG" sz="2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285180">
                <a:off x="590077" y="2775899"/>
                <a:ext cx="868443" cy="4001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2014696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Променяме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циклично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между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чрез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4A5C9D2C-1992-4889-AEA2-90878EC56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743428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Динамична линейна комбинация</a:t>
                </a:r>
              </a:p>
              <a:p>
                <a:pPr lvl="1"/>
                <a:r>
                  <a:rPr lang="bg-BG" dirty="0"/>
                  <a:t>Движението се запазва между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bg-BG" dirty="0"/>
                  <a:t>, дори и те да се променят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hlinkClick r:id="rId3" action="ppaction://hlinkfile"/>
            <a:extLst>
              <a:ext uri="{FF2B5EF4-FFF2-40B4-BE49-F238E27FC236}">
                <a16:creationId xmlns:a16="http://schemas.microsoft.com/office/drawing/2014/main" id="{687242AF-A428-472E-A522-FCBB3292B2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289508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Траектория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Движение по траектория</a:t>
                </a:r>
              </a:p>
              <a:p>
                <a:pPr lvl="1"/>
                <a:r>
                  <a:rPr lang="bg-BG" dirty="0"/>
                  <a:t>Траекторията се описва с уравнение</a:t>
                </a:r>
              </a:p>
              <a:p>
                <a:pPr lvl="1"/>
                <a:r>
                  <a:rPr lang="bg-BG" dirty="0"/>
                  <a:t>Предпочита се явен вид</a:t>
                </a:r>
                <a:r>
                  <a:rPr lang="en-US" dirty="0"/>
                  <a:t>:</a:t>
                </a:r>
                <a:br>
                  <a:rPr lang="en-US" b="0" i="1" dirty="0"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=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FF388C"/>
                                  </a:solidFill>
                                  <a:latin typeface="Cambria Math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bg-BG" b="0" dirty="0"/>
                  <a:t> или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b="0" i="1" smtClean="0">
                        <a:solidFill>
                          <a:srgbClr val="FF388C"/>
                        </a:solidFill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𝑦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𝑡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bg-BG" dirty="0"/>
                  <a:t>Избягва се неявен вид, като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𝐹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𝑥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𝑧</m:t>
                        </m:r>
                      </m:e>
                    </m:d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b="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1094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Композиране на движения</a:t>
                </a:r>
              </a:p>
              <a:p>
                <a:pPr lvl="1"/>
                <a:r>
                  <a:rPr lang="bg-BG" dirty="0"/>
                  <a:t>Движенията по някои от осите могат да се изолират от движенията по другите оси</a:t>
                </a:r>
              </a:p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Движение по околната стена на цилиндър</a:t>
                </a:r>
              </a:p>
              <a:p>
                <a:pPr lvl="1"/>
                <a:r>
                  <a:rPr lang="bg-BG" dirty="0"/>
                  <a:t>Комбинация от две движения</a:t>
                </a:r>
                <a:r>
                  <a:rPr lang="en-US" dirty="0"/>
                  <a:t>: </a:t>
                </a:r>
                <a:r>
                  <a:rPr lang="bg-BG" dirty="0"/>
                  <a:t>кръгово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XZ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линейно по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Y</m:t>
                    </m:r>
                  </m:oMath>
                </a14:m>
                <a:br>
                  <a:rPr lang="bg-BG" dirty="0"/>
                </a:br>
                <a:endParaRPr lang="en-US" dirty="0"/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FF388C"/>
                          </a:solidFill>
                          <a:latin typeface="Cambria Math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cos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𝑦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marL="747713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𝑧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𝑣</m:t>
                          </m:r>
                        </m:e>
                      </m:d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88C"/>
                          </a:solidFill>
                          <a:latin typeface="Cambria Math"/>
                        </a:rPr>
                        <m:t>𝑅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sin</m:t>
                          </m:r>
                        </m:fName>
                        <m:e>
                          <m:r>
                            <a:rPr lang="en-US" i="1">
                              <a:solidFill>
                                <a:srgbClr val="FF388C"/>
                              </a:solidFill>
                              <a:latin typeface="Cambria Math"/>
                            </a:rPr>
                            <m:t>𝑢</m:t>
                          </m:r>
                        </m:e>
                      </m:func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493269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Пилон с лампа и с рояк мухи около нея</a:t>
            </a:r>
          </a:p>
          <a:p>
            <a:pPr lvl="1"/>
            <a:r>
              <a:rPr lang="bg-BG" dirty="0"/>
              <a:t>Всяка муха се движи по околната стена на невидим цилиндър</a:t>
            </a:r>
          </a:p>
          <a:p>
            <a:pPr lvl="1"/>
            <a:r>
              <a:rPr lang="bg-BG" dirty="0"/>
              <a:t>Ще променяме и радиуса на цилиндъра</a:t>
            </a:r>
          </a:p>
        </p:txBody>
      </p:sp>
      <p:sp>
        <p:nvSpPr>
          <p:cNvPr id="5" name="Can 4"/>
          <p:cNvSpPr/>
          <p:nvPr/>
        </p:nvSpPr>
        <p:spPr>
          <a:xfrm>
            <a:off x="2743200" y="3840731"/>
            <a:ext cx="3657600" cy="1563519"/>
          </a:xfrm>
          <a:prstGeom prst="can">
            <a:avLst>
              <a:gd name="adj" fmla="val 28440"/>
            </a:avLst>
          </a:prstGeom>
          <a:solidFill>
            <a:schemeClr val="accent1">
              <a:lumMod val="20000"/>
              <a:lumOff val="80000"/>
              <a:alpha val="20000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Oval 5"/>
          <p:cNvSpPr/>
          <p:nvPr/>
        </p:nvSpPr>
        <p:spPr>
          <a:xfrm>
            <a:off x="3962400" y="4679301"/>
            <a:ext cx="231667" cy="231667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7" name="Group 6"/>
          <p:cNvGrpSpPr/>
          <p:nvPr/>
        </p:nvGrpSpPr>
        <p:grpSpPr>
          <a:xfrm>
            <a:off x="6391835" y="4306409"/>
            <a:ext cx="2590799" cy="632161"/>
            <a:chOff x="-495072" y="4985229"/>
            <a:chExt cx="2590799" cy="632161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85872" y="4990727"/>
              <a:ext cx="2009855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Повърхност на движение на муха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-495072" y="4985229"/>
              <a:ext cx="2590799" cy="54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" name="Arc 12"/>
          <p:cNvSpPr/>
          <p:nvPr/>
        </p:nvSpPr>
        <p:spPr>
          <a:xfrm flipH="1">
            <a:off x="2743199" y="4100341"/>
            <a:ext cx="3657598" cy="704096"/>
          </a:xfrm>
          <a:prstGeom prst="arc">
            <a:avLst>
              <a:gd name="adj1" fmla="val 409213"/>
              <a:gd name="adj2" fmla="val 10240341"/>
            </a:avLst>
          </a:prstGeom>
          <a:ln w="28575">
            <a:solidFill>
              <a:srgbClr val="FF388C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074459" y="4293450"/>
            <a:ext cx="13447" cy="1129552"/>
          </a:xfrm>
          <a:prstGeom prst="straightConnector1">
            <a:avLst/>
          </a:prstGeom>
          <a:ln w="28575">
            <a:solidFill>
              <a:srgbClr val="FF388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818965" y="4548943"/>
            <a:ext cx="430307" cy="618564"/>
          </a:xfrm>
          <a:prstGeom prst="straightConnector1">
            <a:avLst/>
          </a:prstGeom>
          <a:ln w="28575">
            <a:solidFill>
              <a:srgbClr val="FF388C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5318791" y="2967318"/>
            <a:ext cx="2162256" cy="1747472"/>
            <a:chOff x="85872" y="4990727"/>
            <a:chExt cx="2162256" cy="1747472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85872" y="4990727"/>
              <a:ext cx="2162256" cy="62666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Хоризонтално кръгово движение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85872" y="4990727"/>
              <a:ext cx="0" cy="174747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1708402" y="3007659"/>
            <a:ext cx="2303304" cy="1510496"/>
            <a:chOff x="1361247" y="4108350"/>
            <a:chExt cx="2303304" cy="1510496"/>
          </a:xfrm>
        </p:grpSpPr>
        <p:sp>
          <p:nvSpPr>
            <p:cNvPr id="32" name="Text Placeholder 2"/>
            <p:cNvSpPr txBox="1">
              <a:spLocks/>
            </p:cNvSpPr>
            <p:nvPr/>
          </p:nvSpPr>
          <p:spPr>
            <a:xfrm>
              <a:off x="1361247" y="4108350"/>
              <a:ext cx="1684110" cy="93146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Вертикално синусоидално движение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flipH="1" flipV="1">
              <a:off x="2942891" y="4941422"/>
              <a:ext cx="721660" cy="67742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759757" y="5012136"/>
            <a:ext cx="3086102" cy="931464"/>
            <a:chOff x="1878330" y="4856902"/>
            <a:chExt cx="3086102" cy="931464"/>
          </a:xfrm>
        </p:grpSpPr>
        <p:sp>
          <p:nvSpPr>
            <p:cNvPr id="40" name="Text Placeholder 2"/>
            <p:cNvSpPr txBox="1">
              <a:spLocks/>
            </p:cNvSpPr>
            <p:nvPr/>
          </p:nvSpPr>
          <p:spPr>
            <a:xfrm>
              <a:off x="1878330" y="4856902"/>
              <a:ext cx="1667436" cy="93146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Радиално синусоидално движение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H="1" flipV="1">
              <a:off x="1878332" y="4856902"/>
              <a:ext cx="3086100" cy="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33889496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Всяка муха си има случайно отместване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388C"/>
                    </a:solidFill>
                  </a:rPr>
                  <a:t>offset</a:t>
                </a:r>
                <a:r>
                  <a:rPr lang="bg-BG" dirty="0"/>
                  <a:t>, което се добавя към ъгъла на въртене</a:t>
                </a:r>
              </a:p>
              <a:p>
                <a:pPr lvl="1"/>
                <a:r>
                  <a:rPr lang="bg-BG" dirty="0"/>
                  <a:t>Радиусът на цилиндъра, по-който лети всяка муха, е синусоида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30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Височината на полета е синусоида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70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bg-BG" dirty="0"/>
                  <a:t>Бледите сенки – две светлини</a:t>
                </a:r>
              </a:p>
              <a:p>
                <a:pPr lvl="1"/>
                <a:r>
                  <a:rPr lang="bg-BG" dirty="0"/>
                  <a:t>Първата е слаба, за да са слаби сенките</a:t>
                </a:r>
              </a:p>
              <a:p>
                <a:pPr lvl="1"/>
                <a:r>
                  <a:rPr lang="bg-BG" dirty="0"/>
                  <a:t>Втората осветява без свои сенки – така осветява сцената и сенките на първата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28103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Поради случайното отместване мухите летят като че ли хаотично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37F4AB7F-F38F-46B4-B68F-4B5EDD0A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0074974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/>
              <a:t>Анимация</a:t>
            </a:r>
          </a:p>
          <a:p>
            <a:r>
              <a:rPr lang="bg-BG" dirty="0"/>
              <a:t>Библиотека</a:t>
            </a:r>
            <a:r>
              <a:rPr lang="en-US" dirty="0"/>
              <a:t> tween</a:t>
            </a:r>
            <a:endParaRPr lang="bg-BG" dirty="0"/>
          </a:p>
          <a:p>
            <a:r>
              <a:rPr lang="bg-BG" dirty="0"/>
              <a:t>Библиотека </a:t>
            </a:r>
            <a:r>
              <a:rPr lang="en-US" dirty="0" err="1"/>
              <a:t>lil-gui</a:t>
            </a:r>
            <a:endParaRPr lang="bg-BG" dirty="0"/>
          </a:p>
          <a:p>
            <a:r>
              <a:rPr lang="bg-BG" dirty="0"/>
              <a:t>Интерактивна навигация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516752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Задача </a:t>
                </a:r>
                <a:r>
                  <a:rPr lang="bg-BG" dirty="0"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</a:p>
              <a:p>
                <a:pPr lvl="1"/>
                <a:r>
                  <a:rPr lang="bg-BG" dirty="0"/>
                  <a:t>Траектория</a:t>
                </a:r>
                <a:r>
                  <a:rPr lang="en-US" dirty="0"/>
                  <a:t>, </a:t>
                </a:r>
                <a:r>
                  <a:rPr lang="bg-BG" dirty="0"/>
                  <a:t>зададена с уравнения</a:t>
                </a:r>
              </a:p>
              <a:p>
                <a:pPr lvl="1"/>
                <a:r>
                  <a:rPr lang="bg-BG" dirty="0"/>
                  <a:t>Хоризонтално в полярни координати:</a:t>
                </a:r>
                <a:br>
                  <a:rPr lang="en-US" i="1" dirty="0">
                    <a:solidFill>
                      <a:srgbClr val="FF388C"/>
                    </a:solidFill>
                    <a:latin typeface="Cambria Math"/>
                  </a:rPr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𝑟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=60+12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𝛼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bg-BG" dirty="0"/>
                  <a:t>Вертикално отместване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𝑦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=30+20</m:t>
                    </m:r>
                    <m:func>
                      <m:func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𝛼</m:t>
                            </m:r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endParaRPr lang="bg-BG" dirty="0"/>
              </a:p>
              <a:p>
                <a:r>
                  <a:rPr lang="bg-BG" dirty="0"/>
                  <a:t>Визуализиране</a:t>
                </a:r>
              </a:p>
              <a:p>
                <a:pPr lvl="1"/>
                <a:r>
                  <a:rPr lang="bg-BG" dirty="0"/>
                  <a:t>Траектория с обект </a:t>
                </a:r>
                <a:r>
                  <a:rPr lang="en-GB" dirty="0" err="1">
                    <a:solidFill>
                      <a:srgbClr val="FF388C"/>
                    </a:solidFill>
                  </a:rPr>
                  <a:t>TubeGeometry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Уравнение в декартови координати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6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2000791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Движение по наклонена заоблена траектория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DDBA4F36-7349-4BAC-A615-67F345F38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01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6028703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A76E012A-B6DE-4275-B9CC-D81087EC4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83802" y="25907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2ED5DA-4E72-41AD-ADBB-A259BE8CBF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0"/>
            <a:ext cx="9144000" cy="457200"/>
          </a:xfrm>
        </p:spPr>
        <p:txBody>
          <a:bodyPr>
            <a:normAutofit/>
          </a:bodyPr>
          <a:lstStyle/>
          <a:p>
            <a:pPr algn="ctr"/>
            <a:r>
              <a:rPr lang="bg-BG" sz="1800" b="0" i="1" dirty="0"/>
              <a:t>За </a:t>
            </a:r>
            <a:r>
              <a:rPr lang="bg-BG" sz="1800" b="0" i="1" dirty="0">
                <a:latin typeface="Cambria" panose="02040503050406030204" pitchFamily="18" charset="0"/>
                <a:ea typeface="Cambria" panose="02040503050406030204" pitchFamily="18" charset="0"/>
              </a:rPr>
              <a:t>30</a:t>
            </a:r>
            <a:r>
              <a:rPr lang="bg-BG" sz="1800" b="0" i="1" dirty="0"/>
              <a:t> секунди намерете кое копие се различава от останалите три</a:t>
            </a:r>
          </a:p>
        </p:txBody>
      </p:sp>
      <p:pic>
        <p:nvPicPr>
          <p:cNvPr id="4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05D13D8A-060F-416C-854B-1FC126FE3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093800" y="259078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86436AFF-C59C-4426-91F0-424266756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V="1">
            <a:off x="5093799" y="338268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Куче, Действие, Домашни Любимци, Животните, Щастлив">
            <a:extLst>
              <a:ext uri="{FF2B5EF4-FFF2-40B4-BE49-F238E27FC236}">
                <a16:creationId xmlns:a16="http://schemas.microsoft.com/office/drawing/2014/main" id="{80287A99-9A4E-440C-BE45-21804204B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1271610" y="3382687"/>
            <a:ext cx="2784686" cy="34869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52853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C2E61C7-DBE1-4074-AE4E-FAAED9BE73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Спокойно</a:t>
            </a:r>
          </a:p>
          <a:p>
            <a:pPr lvl="1"/>
            <a:r>
              <a:rPr lang="bg-BG" dirty="0"/>
              <a:t>Това беше упражнение против схващане на врата от дълго стоене пред компютъра</a:t>
            </a:r>
          </a:p>
        </p:txBody>
      </p:sp>
    </p:spTree>
    <p:extLst>
      <p:ext uri="{BB962C8B-B14F-4D97-AF65-F5344CB8AC3E}">
        <p14:creationId xmlns:p14="http://schemas.microsoft.com/office/powerpoint/2010/main" val="348696932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</a:t>
            </a:r>
            <a:r>
              <a:rPr lang="en-US" dirty="0"/>
              <a:t> tween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959512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Плавна анимация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Tween</a:t>
            </a:r>
            <a:endParaRPr lang="bg-BG" dirty="0"/>
          </a:p>
          <a:p>
            <a:pPr lvl="1"/>
            <a:r>
              <a:rPr lang="bg-BG" dirty="0"/>
              <a:t>Налична на </a:t>
            </a:r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tweenjs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/tween.js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Модулна версия има и в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US" dirty="0">
                <a:solidFill>
                  <a:srgbClr val="FF388C"/>
                </a:solidFill>
              </a:rPr>
              <a:t>m</a:t>
            </a:r>
            <a:r>
              <a:rPr lang="en-GB" dirty="0">
                <a:solidFill>
                  <a:srgbClr val="FF388C"/>
                </a:solidFill>
              </a:rPr>
              <a:t>\libs</a:t>
            </a:r>
            <a:r>
              <a:rPr lang="en-GB" dirty="0"/>
              <a:t>, </a:t>
            </a:r>
            <a:r>
              <a:rPr lang="bg-BG" dirty="0"/>
              <a:t>нея ще ползваме</a:t>
            </a:r>
          </a:p>
          <a:p>
            <a:r>
              <a:rPr lang="bg-BG" dirty="0"/>
              <a:t>Роля</a:t>
            </a:r>
          </a:p>
          <a:p>
            <a:pPr lvl="1"/>
            <a:r>
              <a:rPr lang="bg-BG" dirty="0"/>
              <a:t>Плавен преход от една стойност към друга</a:t>
            </a:r>
          </a:p>
          <a:p>
            <a:pPr lvl="1"/>
            <a:r>
              <a:rPr lang="bg-BG" dirty="0"/>
              <a:t>Не е обвързана с графика, но ще я ползваме точно за графика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10755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</a:t>
            </a:r>
          </a:p>
          <a:p>
            <a:pPr lvl="1"/>
            <a:r>
              <a:rPr lang="bg-BG" dirty="0"/>
              <a:t>Включване чрез </a:t>
            </a:r>
            <a:r>
              <a:rPr lang="en-US" dirty="0">
                <a:solidFill>
                  <a:srgbClr val="FF388C"/>
                </a:solidFill>
              </a:rPr>
              <a:t>import</a:t>
            </a:r>
          </a:p>
          <a:p>
            <a:pPr lvl="1"/>
            <a:r>
              <a:rPr lang="bg-BG" dirty="0"/>
              <a:t>Създаване на </a:t>
            </a:r>
            <a:r>
              <a:rPr lang="en-US" dirty="0">
                <a:solidFill>
                  <a:srgbClr val="FF388C"/>
                </a:solidFill>
              </a:rPr>
              <a:t>Tween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начален обект </a:t>
            </a:r>
          </a:p>
          <a:p>
            <a:pPr lvl="1"/>
            <a:r>
              <a:rPr lang="bg-BG" dirty="0"/>
              <a:t>Определяне с </a:t>
            </a:r>
            <a:r>
              <a:rPr lang="en-US" dirty="0">
                <a:solidFill>
                  <a:srgbClr val="FF388C"/>
                </a:solidFill>
              </a:rPr>
              <a:t>to</a:t>
            </a:r>
            <a:r>
              <a:rPr lang="bg-BG" dirty="0"/>
              <a:t> на крайна стойност на обекта</a:t>
            </a:r>
            <a:r>
              <a:rPr lang="en-US" dirty="0"/>
              <a:t> </a:t>
            </a:r>
            <a:r>
              <a:rPr lang="bg-BG" dirty="0"/>
              <a:t>и продължителност на анимацията</a:t>
            </a:r>
            <a:endParaRPr lang="en-US" dirty="0"/>
          </a:p>
          <a:p>
            <a:pPr lvl="1"/>
            <a:r>
              <a:rPr lang="bg-BG" dirty="0"/>
              <a:t>Активиране на анимацията със </a:t>
            </a:r>
            <a:r>
              <a:rPr lang="en-US" dirty="0">
                <a:solidFill>
                  <a:srgbClr val="FF388C"/>
                </a:solidFill>
              </a:rPr>
              <a:t>start</a:t>
            </a:r>
          </a:p>
          <a:p>
            <a:pPr lvl="1"/>
            <a:r>
              <a:rPr lang="bg-BG" dirty="0"/>
              <a:t>Актуализиране на обекта с </a:t>
            </a:r>
            <a:r>
              <a:rPr lang="en-US" dirty="0">
                <a:solidFill>
                  <a:srgbClr val="FF388C"/>
                </a:solidFill>
              </a:rPr>
              <a:t>update</a:t>
            </a:r>
            <a:r>
              <a:rPr lang="bg-BG" dirty="0"/>
              <a:t> на всяка стъпка от анимацията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67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Движение от точка до точка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850D46A-BF5E-4182-82F3-557911617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352" y="15240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024542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Верига от команди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Методите връщат инстанции</a:t>
            </a:r>
          </a:p>
          <a:p>
            <a:pPr lvl="1"/>
            <a:r>
              <a:rPr lang="bg-BG" dirty="0"/>
              <a:t>Позволява свързването във верига, вместо:</a:t>
            </a:r>
          </a:p>
          <a:p>
            <a:pPr marL="1143000" lvl="2"/>
            <a:r>
              <a:rPr lang="en-GB" dirty="0"/>
              <a:t>var tween = new </a:t>
            </a:r>
            <a:r>
              <a:rPr lang="en-GB" dirty="0" err="1"/>
              <a:t>TWEEN.Tween</a:t>
            </a:r>
            <a:r>
              <a:rPr lang="en-GB" dirty="0"/>
              <a:t>(</a:t>
            </a:r>
            <a:r>
              <a:rPr lang="bg-BG" dirty="0"/>
              <a:t> …</a:t>
            </a:r>
            <a:r>
              <a:rPr lang="en-GB" dirty="0"/>
              <a:t>)</a:t>
            </a:r>
            <a:r>
              <a:rPr lang="en-GB" dirty="0">
                <a:solidFill>
                  <a:srgbClr val="FF388C"/>
                </a:solidFill>
              </a:rPr>
              <a:t>;</a:t>
            </a:r>
            <a:br>
              <a:rPr lang="bg-BG" dirty="0"/>
            </a:br>
            <a:r>
              <a:rPr lang="en-GB" dirty="0">
                <a:solidFill>
                  <a:srgbClr val="FF388C"/>
                </a:solidFill>
              </a:rPr>
              <a:t>tween.to</a:t>
            </a:r>
            <a:r>
              <a:rPr lang="en-GB" dirty="0"/>
              <a:t>(</a:t>
            </a:r>
            <a:r>
              <a:rPr lang="bg-BG" dirty="0"/>
              <a:t> …</a:t>
            </a:r>
            <a:r>
              <a:rPr lang="en-GB" dirty="0"/>
              <a:t>)</a:t>
            </a:r>
            <a:r>
              <a:rPr lang="en-GB" dirty="0">
                <a:solidFill>
                  <a:srgbClr val="FF388C"/>
                </a:solidFill>
              </a:rPr>
              <a:t>;</a:t>
            </a:r>
            <a:br>
              <a:rPr lang="bg-BG" dirty="0"/>
            </a:br>
            <a:r>
              <a:rPr lang="en-GB" dirty="0" err="1">
                <a:solidFill>
                  <a:srgbClr val="FF388C"/>
                </a:solidFill>
              </a:rPr>
              <a:t>tween.start</a:t>
            </a:r>
            <a:r>
              <a:rPr lang="en-GB" dirty="0"/>
              <a:t>();</a:t>
            </a:r>
            <a:endParaRPr lang="bg-BG" dirty="0"/>
          </a:p>
          <a:p>
            <a:pPr lvl="1"/>
            <a:r>
              <a:rPr lang="bg-BG" dirty="0"/>
              <a:t>Може да се напише:</a:t>
            </a:r>
          </a:p>
          <a:p>
            <a:pPr marL="1143000" lvl="2"/>
            <a:r>
              <a:rPr lang="en-GB" dirty="0" err="1"/>
              <a:t>var</a:t>
            </a:r>
            <a:r>
              <a:rPr lang="en-GB" dirty="0"/>
              <a:t> tween = new </a:t>
            </a:r>
            <a:r>
              <a:rPr lang="en-GB" dirty="0" err="1"/>
              <a:t>TWEEN.Tween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 )</a:t>
            </a:r>
            <a:r>
              <a:rPr lang="en-GB" dirty="0">
                <a:solidFill>
                  <a:srgbClr val="FF388C"/>
                </a:solidFill>
              </a:rPr>
              <a:t>.to</a:t>
            </a:r>
            <a:r>
              <a:rPr lang="en-GB" dirty="0"/>
              <a:t>( …)</a:t>
            </a:r>
            <a:r>
              <a:rPr lang="en-GB" dirty="0">
                <a:solidFill>
                  <a:srgbClr val="FF388C"/>
                </a:solidFill>
              </a:rPr>
              <a:t>.start</a:t>
            </a:r>
            <a:r>
              <a:rPr lang="en-GB" dirty="0"/>
              <a:t>();</a:t>
            </a:r>
          </a:p>
          <a:p>
            <a:pPr marL="741363" lvl="1"/>
            <a:r>
              <a:rPr lang="bg-BG" dirty="0"/>
              <a:t>Или:</a:t>
            </a:r>
          </a:p>
          <a:p>
            <a:pPr marL="1143000" lvl="2"/>
            <a:r>
              <a:rPr lang="en-GB" dirty="0"/>
              <a:t>var tween = new </a:t>
            </a:r>
            <a:r>
              <a:rPr lang="en-GB" dirty="0" err="1"/>
              <a:t>TWEEN.Tween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 )</a:t>
            </a:r>
            <a:br>
              <a:rPr lang="bg-BG" dirty="0"/>
            </a:br>
            <a:r>
              <a:rPr lang="bg-BG" dirty="0"/>
              <a:t>     </a:t>
            </a:r>
            <a:r>
              <a:rPr lang="en-GB" dirty="0">
                <a:solidFill>
                  <a:srgbClr val="FF388C"/>
                </a:solidFill>
              </a:rPr>
              <a:t>.to</a:t>
            </a:r>
            <a:r>
              <a:rPr lang="en-GB" dirty="0"/>
              <a:t>( </a:t>
            </a:r>
            <a:r>
              <a:rPr lang="bg-BG" dirty="0"/>
              <a:t>…</a:t>
            </a:r>
            <a:r>
              <a:rPr lang="en-GB" dirty="0"/>
              <a:t>)</a:t>
            </a:r>
            <a:br>
              <a:rPr lang="bg-BG" dirty="0"/>
            </a:br>
            <a:r>
              <a:rPr lang="bg-BG" dirty="0"/>
              <a:t>     </a:t>
            </a:r>
            <a:r>
              <a:rPr lang="en-GB" dirty="0">
                <a:solidFill>
                  <a:srgbClr val="FF388C"/>
                </a:solidFill>
              </a:rPr>
              <a:t>.start</a:t>
            </a:r>
            <a:r>
              <a:rPr lang="en-GB" dirty="0"/>
              <a:t>();</a:t>
            </a:r>
            <a:endParaRPr lang="bg-BG" dirty="0"/>
          </a:p>
          <a:p>
            <a:pPr marL="1371600" lvl="2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633844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Отложено стартиране с </a:t>
            </a:r>
            <a:r>
              <a:rPr lang="en-US" dirty="0">
                <a:solidFill>
                  <a:srgbClr val="FF388C"/>
                </a:solidFill>
              </a:rPr>
              <a:t>delay</a:t>
            </a:r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C862659-08EC-4184-8C8F-599946F46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5240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08738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А</a:t>
            </a:r>
            <a:r>
              <a:rPr lang="en-US" dirty="0" err="1"/>
              <a:t>нимация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7639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По-сложен пример</a:t>
            </a:r>
          </a:p>
          <a:p>
            <a:pPr lvl="1"/>
            <a:r>
              <a:rPr lang="bg-BG" dirty="0"/>
              <a:t>Няколко обекта, които заедно се движат, но по различно време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35B2A29-C494-4C53-92EE-3E4B8FE42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05941631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Верига от движения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Последователни движения</a:t>
            </a:r>
          </a:p>
          <a:p>
            <a:pPr lvl="1"/>
            <a:r>
              <a:rPr lang="bg-BG" dirty="0"/>
              <a:t>Второто се активира автоматично след приключване на първото</a:t>
            </a:r>
          </a:p>
          <a:p>
            <a:pPr lvl="1"/>
            <a:r>
              <a:rPr lang="bg-BG" dirty="0"/>
              <a:t>Третото – след второто и т.н.</a:t>
            </a:r>
          </a:p>
          <a:p>
            <a:pPr lvl="1"/>
            <a:r>
              <a:rPr lang="bg-BG" dirty="0"/>
              <a:t>Използва се метода </a:t>
            </a:r>
            <a:r>
              <a:rPr lang="en-US" dirty="0">
                <a:solidFill>
                  <a:srgbClr val="FF388C"/>
                </a:solidFill>
              </a:rPr>
              <a:t>chain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553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Три анимации, свързани помежду си в безкраен цикъл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/>
                      </a:rPr>
                      <m:t>1</m:t>
                    </m:r>
                    <m:r>
                      <a:rPr lang="en-US" b="0" i="1" dirty="0" smtClean="0">
                        <a:latin typeface="Cambria Math"/>
                      </a:rPr>
                      <m:t>→2→3</m:t>
                    </m:r>
                    <m:r>
                      <a:rPr lang="en-US" i="1" dirty="0">
                        <a:latin typeface="Cambria Math"/>
                      </a:rPr>
                      <m:t>→</m:t>
                    </m:r>
                    <m:r>
                      <a:rPr lang="en-US" b="0" i="1" dirty="0" smtClean="0">
                        <a:latin typeface="Cambria Math"/>
                      </a:rPr>
                      <m:t>1</m:t>
                    </m:r>
                    <m:r>
                      <a:rPr lang="en-US" i="1" dirty="0">
                        <a:latin typeface="Cambria Math"/>
                      </a:rPr>
                      <m:t>→</m:t>
                    </m:r>
                    <m:r>
                      <a:rPr lang="en-US" b="0" i="1" dirty="0" smtClean="0">
                        <a:latin typeface="Cambria Math"/>
                      </a:rPr>
                      <m:t>…</m:t>
                    </m:r>
                  </m:oMath>
                </a14:m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BF290F80-036D-4D0D-8E03-E4212DD33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981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9732543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Плавност на анимацията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>
            <a:normAutofit/>
          </a:bodyPr>
          <a:lstStyle/>
          <a:p>
            <a:r>
              <a:rPr lang="bg-BG" dirty="0"/>
              <a:t>До момента</a:t>
            </a:r>
          </a:p>
          <a:p>
            <a:pPr lvl="1"/>
            <a:r>
              <a:rPr lang="bg-BG" dirty="0"/>
              <a:t>Преходът от началната стойност към крайната се осъществява линейно</a:t>
            </a:r>
            <a:endParaRPr lang="en-US" dirty="0"/>
          </a:p>
          <a:p>
            <a:r>
              <a:rPr lang="bg-BG" dirty="0"/>
              <a:t>Типове </a:t>
            </a:r>
            <a:r>
              <a:rPr lang="bg-BG" dirty="0" err="1"/>
              <a:t>плавности</a:t>
            </a:r>
            <a:endParaRPr lang="bg-BG" dirty="0"/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при тръгване – </a:t>
            </a:r>
            <a:r>
              <a:rPr lang="en-US" dirty="0">
                <a:solidFill>
                  <a:srgbClr val="FF388C"/>
                </a:solidFill>
              </a:rPr>
              <a:t>ease in</a:t>
            </a:r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при спиране – </a:t>
            </a:r>
            <a:r>
              <a:rPr lang="en-US" dirty="0">
                <a:solidFill>
                  <a:srgbClr val="FF388C"/>
                </a:solidFill>
              </a:rPr>
              <a:t>ease out</a:t>
            </a:r>
          </a:p>
          <a:p>
            <a:pPr lvl="1"/>
            <a:r>
              <a:rPr lang="bg-BG" dirty="0" err="1"/>
              <a:t>Плавности</a:t>
            </a:r>
            <a:r>
              <a:rPr lang="bg-BG" dirty="0"/>
              <a:t> и в двата края – </a:t>
            </a:r>
            <a:r>
              <a:rPr lang="en-US" dirty="0">
                <a:solidFill>
                  <a:srgbClr val="FF388C"/>
                </a:solidFill>
              </a:rPr>
              <a:t>ease in-out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333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338191"/>
            <a:ext cx="8991600" cy="544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Илюстрация</a:t>
            </a:r>
          </a:p>
          <a:p>
            <a:pPr lvl="1"/>
            <a:r>
              <a:rPr lang="bg-BG" dirty="0"/>
              <a:t>Онлайн пример от самата библиотека</a:t>
            </a:r>
            <a:endParaRPr lang="en-US" dirty="0"/>
          </a:p>
          <a:p>
            <a:pPr lvl="2"/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tweenjs.github.io/tween.js/examples/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03</a:t>
            </a:r>
            <a:r>
              <a:rPr lang="en-US" dirty="0">
                <a:solidFill>
                  <a:srgbClr val="FF388C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_graphs.html</a:t>
            </a:r>
            <a:r>
              <a:rPr lang="en-US" dirty="0"/>
              <a:t>]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79626201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86BAA3C-58EF-44C5-9447-F75F09C3D710}"/>
              </a:ext>
            </a:extLst>
          </p:cNvPr>
          <p:cNvCxnSpPr>
            <a:cxnSpLocks/>
            <a:stCxn id="44" idx="3"/>
            <a:endCxn id="6" idx="1"/>
          </p:cNvCxnSpPr>
          <p:nvPr/>
        </p:nvCxnSpPr>
        <p:spPr>
          <a:xfrm flipV="1">
            <a:off x="1828800" y="2930237"/>
            <a:ext cx="5486400" cy="27085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Кубична плавност</a:t>
            </a:r>
          </a:p>
          <a:p>
            <a:pPr lvl="1"/>
            <a:r>
              <a:rPr lang="bg-BG" dirty="0"/>
              <a:t>Три варианта: </a:t>
            </a:r>
            <a:r>
              <a:rPr lang="en-US" dirty="0" err="1">
                <a:solidFill>
                  <a:srgbClr val="FF388C"/>
                </a:solidFill>
              </a:rPr>
              <a:t>Cubic.In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Cubic.Out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Cubic.InOut</a:t>
            </a:r>
            <a:endParaRPr lang="bg-BG" dirty="0"/>
          </a:p>
          <a:p>
            <a:pPr lvl="1"/>
            <a:r>
              <a:rPr lang="bg-BG" dirty="0"/>
              <a:t>Задават се с метода </a:t>
            </a:r>
            <a:r>
              <a:rPr lang="en-US" dirty="0">
                <a:solidFill>
                  <a:srgbClr val="FF388C"/>
                </a:solidFill>
              </a:rPr>
              <a:t>easing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Как се тълкуват картинки като </a:t>
            </a:r>
            <a:r>
              <a:rPr lang="en-US" dirty="0" err="1">
                <a:solidFill>
                  <a:srgbClr val="FF388C"/>
                </a:solidFill>
              </a:rPr>
              <a:t>Cubic.In</a:t>
            </a:r>
            <a:endParaRPr lang="bg-BG" dirty="0">
              <a:solidFill>
                <a:srgbClr val="FF388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21420000">
            <a:off x="1856509" y="5248961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Начало</a:t>
            </a:r>
          </a:p>
        </p:txBody>
      </p:sp>
      <p:grpSp>
        <p:nvGrpSpPr>
          <p:cNvPr id="23" name="Group 22"/>
          <p:cNvGrpSpPr/>
          <p:nvPr/>
        </p:nvGrpSpPr>
        <p:grpSpPr>
          <a:xfrm flipH="1">
            <a:off x="2057400" y="3913910"/>
            <a:ext cx="1752601" cy="1510144"/>
            <a:chOff x="252526" y="4686361"/>
            <a:chExt cx="1576276" cy="1510144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252527" y="4686361"/>
              <a:ext cx="157627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Движението започва бавно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52526" y="4686361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Freeform 5"/>
          <p:cNvSpPr/>
          <p:nvPr/>
        </p:nvSpPr>
        <p:spPr>
          <a:xfrm>
            <a:off x="1842654" y="2930237"/>
            <a:ext cx="5472546" cy="2715492"/>
          </a:xfrm>
          <a:custGeom>
            <a:avLst/>
            <a:gdLst>
              <a:gd name="connsiteX0" fmla="*/ 0 w 5424775"/>
              <a:gd name="connsiteY0" fmla="*/ 2507148 h 2507148"/>
              <a:gd name="connsiteX1" fmla="*/ 69272 w 5424775"/>
              <a:gd name="connsiteY1" fmla="*/ 2479438 h 2507148"/>
              <a:gd name="connsiteX2" fmla="*/ 5264727 w 5424775"/>
              <a:gd name="connsiteY2" fmla="*/ 13329 h 2507148"/>
              <a:gd name="connsiteX3" fmla="*/ 3588327 w 5424775"/>
              <a:gd name="connsiteY3" fmla="*/ 1675875 h 2507148"/>
              <a:gd name="connsiteX0" fmla="*/ 0 w 5264727"/>
              <a:gd name="connsiteY0" fmla="*/ 2493819 h 2493819"/>
              <a:gd name="connsiteX1" fmla="*/ 69272 w 5264727"/>
              <a:gd name="connsiteY1" fmla="*/ 2466109 h 2493819"/>
              <a:gd name="connsiteX2" fmla="*/ 5264727 w 5264727"/>
              <a:gd name="connsiteY2" fmla="*/ 0 h 2493819"/>
              <a:gd name="connsiteX0" fmla="*/ 0 w 5264727"/>
              <a:gd name="connsiteY0" fmla="*/ 2493819 h 2493819"/>
              <a:gd name="connsiteX1" fmla="*/ 5264727 w 5264727"/>
              <a:gd name="connsiteY1" fmla="*/ 0 h 2493819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2546" h="2715492">
                <a:moveTo>
                  <a:pt x="0" y="2715492"/>
                </a:moveTo>
                <a:cubicBezTo>
                  <a:pt x="3514437" y="2710874"/>
                  <a:pt x="4535055" y="1237674"/>
                  <a:pt x="5472546" y="0"/>
                </a:cubicBezTo>
              </a:path>
            </a:pathLst>
          </a:custGeom>
          <a:noFill/>
          <a:ln w="5715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828800" y="5652247"/>
            <a:ext cx="5791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endCxn id="6" idx="1"/>
          </p:cNvCxnSpPr>
          <p:nvPr/>
        </p:nvCxnSpPr>
        <p:spPr>
          <a:xfrm flipV="1">
            <a:off x="7315200" y="2930237"/>
            <a:ext cx="0" cy="2715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6" idx="1"/>
          </p:cNvCxnSpPr>
          <p:nvPr/>
        </p:nvCxnSpPr>
        <p:spPr>
          <a:xfrm>
            <a:off x="1828800" y="2930237"/>
            <a:ext cx="54864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16764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начален</a:t>
            </a:r>
          </a:p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3" name="Rectangle 42"/>
          <p:cNvSpPr/>
          <p:nvPr/>
        </p:nvSpPr>
        <p:spPr>
          <a:xfrm>
            <a:off x="63246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краен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85800" y="54102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78873" y="2667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крайна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grpSp>
        <p:nvGrpSpPr>
          <p:cNvPr id="51" name="Group 50"/>
          <p:cNvGrpSpPr/>
          <p:nvPr/>
        </p:nvGrpSpPr>
        <p:grpSpPr>
          <a:xfrm flipH="1">
            <a:off x="7086599" y="3227294"/>
            <a:ext cx="1600194" cy="1517072"/>
            <a:chOff x="663736" y="3778889"/>
            <a:chExt cx="1439202" cy="1517072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663736" y="4686361"/>
              <a:ext cx="1432972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Завършва бързо и рязко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102937" y="3778889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2" name="Rectangle 61"/>
          <p:cNvSpPr/>
          <p:nvPr/>
        </p:nvSpPr>
        <p:spPr>
          <a:xfrm rot="18480000">
            <a:off x="6545323" y="2782792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Край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1828800" y="2604247"/>
            <a:ext cx="2" cy="304800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771596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 обратния случай?</a:t>
            </a:r>
          </a:p>
          <a:p>
            <a:pPr lvl="1"/>
            <a:r>
              <a:rPr lang="bg-BG" dirty="0"/>
              <a:t>Ако началната стойност е голяма, а крайната е малка, тогава графиката е обърната:</a:t>
            </a:r>
            <a:endParaRPr lang="bg-BG" dirty="0">
              <a:solidFill>
                <a:srgbClr val="FF388C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7C02FCD-2DBF-455B-A129-1591F274362E}"/>
              </a:ext>
            </a:extLst>
          </p:cNvPr>
          <p:cNvCxnSpPr>
            <a:cxnSpLocks/>
            <a:stCxn id="40" idx="3"/>
            <a:endCxn id="31" idx="1"/>
          </p:cNvCxnSpPr>
          <p:nvPr/>
        </p:nvCxnSpPr>
        <p:spPr>
          <a:xfrm flipV="1">
            <a:off x="1828800" y="2930237"/>
            <a:ext cx="5486400" cy="27085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8B19B34-B1AB-445A-852D-7FD3201371F6}"/>
              </a:ext>
            </a:extLst>
          </p:cNvPr>
          <p:cNvSpPr/>
          <p:nvPr/>
        </p:nvSpPr>
        <p:spPr>
          <a:xfrm rot="17122944">
            <a:off x="1617728" y="4911125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Начало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F379FF0-E4B0-456C-B752-0FDA619F7A88}"/>
              </a:ext>
            </a:extLst>
          </p:cNvPr>
          <p:cNvGrpSpPr/>
          <p:nvPr/>
        </p:nvGrpSpPr>
        <p:grpSpPr>
          <a:xfrm flipH="1">
            <a:off x="2377439" y="4284518"/>
            <a:ext cx="3059305" cy="609600"/>
            <a:chOff x="252525" y="4686361"/>
            <a:chExt cx="2751516" cy="609600"/>
          </a:xfrm>
        </p:grpSpPr>
        <p:sp>
          <p:nvSpPr>
            <p:cNvPr id="29" name="Text Placeholder 2">
              <a:extLst>
                <a:ext uri="{FF2B5EF4-FFF2-40B4-BE49-F238E27FC236}">
                  <a16:creationId xmlns:a16="http://schemas.microsoft.com/office/drawing/2014/main" id="{99B352E2-BE30-42A7-9C87-6D3A941E525F}"/>
                </a:ext>
              </a:extLst>
            </p:cNvPr>
            <p:cNvSpPr txBox="1">
              <a:spLocks/>
            </p:cNvSpPr>
            <p:nvPr/>
          </p:nvSpPr>
          <p:spPr>
            <a:xfrm>
              <a:off x="252527" y="4686361"/>
              <a:ext cx="1576275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Движението е бързо и рязко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74191D6-60F3-4AA4-9589-F17F98340D22}"/>
                </a:ext>
              </a:extLst>
            </p:cNvPr>
            <p:cNvCxnSpPr>
              <a:cxnSpLocks/>
            </p:cNvCxnSpPr>
            <p:nvPr/>
          </p:nvCxnSpPr>
          <p:spPr>
            <a:xfrm>
              <a:off x="252525" y="4686361"/>
              <a:ext cx="275151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1" name="Freeform 5">
            <a:extLst>
              <a:ext uri="{FF2B5EF4-FFF2-40B4-BE49-F238E27FC236}">
                <a16:creationId xmlns:a16="http://schemas.microsoft.com/office/drawing/2014/main" id="{72AEAFF4-5660-4D0D-AF51-92EF74F65A37}"/>
              </a:ext>
            </a:extLst>
          </p:cNvPr>
          <p:cNvSpPr/>
          <p:nvPr/>
        </p:nvSpPr>
        <p:spPr>
          <a:xfrm>
            <a:off x="1842654" y="2930237"/>
            <a:ext cx="5472546" cy="2715492"/>
          </a:xfrm>
          <a:custGeom>
            <a:avLst/>
            <a:gdLst>
              <a:gd name="connsiteX0" fmla="*/ 0 w 5424775"/>
              <a:gd name="connsiteY0" fmla="*/ 2507148 h 2507148"/>
              <a:gd name="connsiteX1" fmla="*/ 69272 w 5424775"/>
              <a:gd name="connsiteY1" fmla="*/ 2479438 h 2507148"/>
              <a:gd name="connsiteX2" fmla="*/ 5264727 w 5424775"/>
              <a:gd name="connsiteY2" fmla="*/ 13329 h 2507148"/>
              <a:gd name="connsiteX3" fmla="*/ 3588327 w 5424775"/>
              <a:gd name="connsiteY3" fmla="*/ 1675875 h 2507148"/>
              <a:gd name="connsiteX0" fmla="*/ 0 w 5264727"/>
              <a:gd name="connsiteY0" fmla="*/ 2493819 h 2493819"/>
              <a:gd name="connsiteX1" fmla="*/ 69272 w 5264727"/>
              <a:gd name="connsiteY1" fmla="*/ 2466109 h 2493819"/>
              <a:gd name="connsiteX2" fmla="*/ 5264727 w 5264727"/>
              <a:gd name="connsiteY2" fmla="*/ 0 h 2493819"/>
              <a:gd name="connsiteX0" fmla="*/ 0 w 5264727"/>
              <a:gd name="connsiteY0" fmla="*/ 2493819 h 2493819"/>
              <a:gd name="connsiteX1" fmla="*/ 5264727 w 5264727"/>
              <a:gd name="connsiteY1" fmla="*/ 0 h 2493819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715492 h 2715492"/>
              <a:gd name="connsiteX1" fmla="*/ 5472546 w 5472546"/>
              <a:gd name="connsiteY1" fmla="*/ 0 h 2715492"/>
              <a:gd name="connsiteX0" fmla="*/ 0 w 5472546"/>
              <a:gd name="connsiteY0" fmla="*/ 2868794 h 2868794"/>
              <a:gd name="connsiteX1" fmla="*/ 5472546 w 5472546"/>
              <a:gd name="connsiteY1" fmla="*/ 153302 h 2868794"/>
              <a:gd name="connsiteX0" fmla="*/ 0 w 5472546"/>
              <a:gd name="connsiteY0" fmla="*/ 2715492 h 2715492"/>
              <a:gd name="connsiteX1" fmla="*/ 5472546 w 5472546"/>
              <a:gd name="connsiteY1" fmla="*/ 0 h 2715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72546" h="2715492">
                <a:moveTo>
                  <a:pt x="0" y="2715492"/>
                </a:moveTo>
                <a:cubicBezTo>
                  <a:pt x="186021" y="-50614"/>
                  <a:pt x="4324743" y="3234"/>
                  <a:pt x="5472546" y="0"/>
                </a:cubicBezTo>
              </a:path>
            </a:pathLst>
          </a:custGeom>
          <a:noFill/>
          <a:ln w="5715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E58B0CC-E9C2-423F-ACF2-0A6B56FDDD30}"/>
              </a:ext>
            </a:extLst>
          </p:cNvPr>
          <p:cNvCxnSpPr/>
          <p:nvPr/>
        </p:nvCxnSpPr>
        <p:spPr>
          <a:xfrm>
            <a:off x="1828800" y="5652247"/>
            <a:ext cx="5791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0B5993B-DAE9-4A1C-83AF-2797CFD0C41E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7315200" y="2930237"/>
            <a:ext cx="0" cy="2715492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D514D57-1AA8-47DA-9FA8-5A009E7F26C5}"/>
              </a:ext>
            </a:extLst>
          </p:cNvPr>
          <p:cNvCxnSpPr>
            <a:endCxn id="31" idx="1"/>
          </p:cNvCxnSpPr>
          <p:nvPr/>
        </p:nvCxnSpPr>
        <p:spPr>
          <a:xfrm>
            <a:off x="1828800" y="2930237"/>
            <a:ext cx="5486400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9DD1D127-AB49-40E6-B162-1520C5AFA8CB}"/>
              </a:ext>
            </a:extLst>
          </p:cNvPr>
          <p:cNvSpPr/>
          <p:nvPr/>
        </p:nvSpPr>
        <p:spPr>
          <a:xfrm>
            <a:off x="16764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начален</a:t>
            </a:r>
          </a:p>
          <a:p>
            <a:pPr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7E63381-594C-49A2-AEB1-0896304A1AA8}"/>
              </a:ext>
            </a:extLst>
          </p:cNvPr>
          <p:cNvSpPr/>
          <p:nvPr/>
        </p:nvSpPr>
        <p:spPr>
          <a:xfrm>
            <a:off x="6324600" y="5715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краен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момент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E10559D-AEC1-489F-902F-1B43F26B1DCD}"/>
              </a:ext>
            </a:extLst>
          </p:cNvPr>
          <p:cNvSpPr/>
          <p:nvPr/>
        </p:nvSpPr>
        <p:spPr>
          <a:xfrm>
            <a:off x="685800" y="54102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начална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EB46249-1B10-4FA2-BC9A-ED23D6AC4646}"/>
              </a:ext>
            </a:extLst>
          </p:cNvPr>
          <p:cNvSpPr/>
          <p:nvPr/>
        </p:nvSpPr>
        <p:spPr>
          <a:xfrm>
            <a:off x="678873" y="2667000"/>
            <a:ext cx="11430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крайна</a:t>
            </a:r>
          </a:p>
          <a:p>
            <a:pPr algn="r">
              <a:lnSpc>
                <a:spcPts val="1800"/>
              </a:lnSpc>
            </a:pP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стойност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558192D-3331-467A-ADA1-EA7D682DFA77}"/>
              </a:ext>
            </a:extLst>
          </p:cNvPr>
          <p:cNvGrpSpPr/>
          <p:nvPr/>
        </p:nvGrpSpPr>
        <p:grpSpPr>
          <a:xfrm flipH="1">
            <a:off x="6766560" y="2934686"/>
            <a:ext cx="1219194" cy="1517072"/>
            <a:chOff x="1006404" y="3778889"/>
            <a:chExt cx="1096534" cy="1517072"/>
          </a:xfrm>
        </p:grpSpPr>
        <p:sp>
          <p:nvSpPr>
            <p:cNvPr id="45" name="Text Placeholder 2">
              <a:extLst>
                <a:ext uri="{FF2B5EF4-FFF2-40B4-BE49-F238E27FC236}">
                  <a16:creationId xmlns:a16="http://schemas.microsoft.com/office/drawing/2014/main" id="{4310CAAA-F499-4F4A-AE7F-34B81CE75985}"/>
                </a:ext>
              </a:extLst>
            </p:cNvPr>
            <p:cNvSpPr txBox="1">
              <a:spLocks/>
            </p:cNvSpPr>
            <p:nvPr/>
          </p:nvSpPr>
          <p:spPr>
            <a:xfrm>
              <a:off x="1006404" y="4686361"/>
              <a:ext cx="109030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Завършва плавно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282A3B8-B087-4A2A-BCF0-403D232D8A83}"/>
                </a:ext>
              </a:extLst>
            </p:cNvPr>
            <p:cNvCxnSpPr/>
            <p:nvPr/>
          </p:nvCxnSpPr>
          <p:spPr>
            <a:xfrm>
              <a:off x="2102937" y="3778889"/>
              <a:ext cx="1" cy="151014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8912F-16B6-43B0-8BD4-ABE35607A026}"/>
              </a:ext>
            </a:extLst>
          </p:cNvPr>
          <p:cNvSpPr/>
          <p:nvPr/>
        </p:nvSpPr>
        <p:spPr>
          <a:xfrm>
            <a:off x="6554467" y="2517616"/>
            <a:ext cx="942112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b="1" dirty="0">
                <a:solidFill>
                  <a:srgbClr val="FF388C"/>
                </a:solidFill>
                <a:latin typeface="Candara" panose="020E0502030303020204" pitchFamily="34" charset="0"/>
              </a:rPr>
              <a:t>Край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A7CEDB3-3A4C-4DEF-BD31-06EBFC8FF9AC}"/>
              </a:ext>
            </a:extLst>
          </p:cNvPr>
          <p:cNvCxnSpPr/>
          <p:nvPr/>
        </p:nvCxnSpPr>
        <p:spPr>
          <a:xfrm flipH="1" flipV="1">
            <a:off x="1828800" y="2604247"/>
            <a:ext cx="2" cy="3048001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373659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Cubic.In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– плавно начало, рязък край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Cubic.Out</a:t>
            </a:r>
            <a:r>
              <a:rPr lang="en-US" dirty="0"/>
              <a:t> –</a:t>
            </a:r>
            <a:r>
              <a:rPr lang="bg-BG" dirty="0"/>
              <a:t> рязко начало, плавен край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Cubic.InOut</a:t>
            </a:r>
            <a:r>
              <a:rPr lang="en-US" dirty="0"/>
              <a:t> – </a:t>
            </a:r>
            <a:r>
              <a:rPr lang="bg-BG" dirty="0"/>
              <a:t>плавно начало, плавен край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EA7FA2F-5000-49AE-83CB-CB6401594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" y="2760821"/>
            <a:ext cx="2743200" cy="14887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4" action="ppaction://hlinkfile"/>
            <a:extLst>
              <a:ext uri="{FF2B5EF4-FFF2-40B4-BE49-F238E27FC236}">
                <a16:creationId xmlns:a16="http://schemas.microsoft.com/office/drawing/2014/main" id="{7227026C-200B-4137-BABE-26B4BE977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760821"/>
            <a:ext cx="2743200" cy="14887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6" action="ppaction://hlinkfile"/>
            <a:extLst>
              <a:ext uri="{FF2B5EF4-FFF2-40B4-BE49-F238E27FC236}">
                <a16:creationId xmlns:a16="http://schemas.microsoft.com/office/drawing/2014/main" id="{F5CF575F-008A-4284-99EF-5F741DB157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9904" y="2760821"/>
            <a:ext cx="2743200" cy="14887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54125130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По-различно движение</a:t>
            </a:r>
          </a:p>
          <a:p>
            <a:pPr lvl="1"/>
            <a:r>
              <a:rPr lang="bg-BG" dirty="0"/>
              <a:t>Еластичност в края</a:t>
            </a:r>
          </a:p>
          <a:p>
            <a:pPr lvl="1"/>
            <a:r>
              <a:rPr lang="bg-BG" dirty="0"/>
              <a:t>Използвана константа </a:t>
            </a:r>
            <a:r>
              <a:rPr lang="en-US" dirty="0" err="1">
                <a:solidFill>
                  <a:srgbClr val="FF388C"/>
                </a:solidFill>
              </a:rPr>
              <a:t>Elastic.Out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716DE993-B216-4886-98C0-5F1B86C53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816775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 още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възможности на </a:t>
            </a:r>
            <a:r>
              <a:rPr lang="en-US" dirty="0"/>
              <a:t>Tween</a:t>
            </a:r>
          </a:p>
          <a:p>
            <a:pPr lvl="1"/>
            <a:r>
              <a:rPr lang="bg-BG" dirty="0"/>
              <a:t>Потребителска функция за плавност</a:t>
            </a:r>
          </a:p>
          <a:p>
            <a:pPr lvl="1"/>
            <a:r>
              <a:rPr lang="bg-BG" dirty="0"/>
              <a:t>Фиксиран брой повторения на движението</a:t>
            </a:r>
          </a:p>
          <a:p>
            <a:pPr lvl="1"/>
            <a:r>
              <a:rPr lang="bg-BG" dirty="0"/>
              <a:t>Групиране на анимации</a:t>
            </a:r>
          </a:p>
          <a:p>
            <a:pPr lvl="1"/>
            <a:r>
              <a:rPr lang="bg-BG" dirty="0"/>
              <a:t>Обратна връзка (</a:t>
            </a:r>
            <a:r>
              <a:rPr lang="en-US" dirty="0"/>
              <a:t>call-back)</a:t>
            </a:r>
            <a:r>
              <a:rPr lang="bg-BG" dirty="0"/>
              <a:t> в началото, в края или в моментното състояние</a:t>
            </a:r>
          </a:p>
          <a:p>
            <a:pPr lvl="1"/>
            <a:r>
              <a:rPr lang="bg-BG" dirty="0"/>
              <a:t>Относителни промени и </a:t>
            </a:r>
            <a:r>
              <a:rPr lang="bg-BG" dirty="0" err="1"/>
              <a:t>интерполиране</a:t>
            </a:r>
            <a:endParaRPr lang="bg-BG" dirty="0"/>
          </a:p>
          <a:p>
            <a:pPr lvl="1"/>
            <a:r>
              <a:rPr lang="bg-BG" dirty="0"/>
              <a:t>Използване за неграфични цели</a:t>
            </a:r>
          </a:p>
        </p:txBody>
      </p:sp>
    </p:spTree>
    <p:extLst>
      <p:ext uri="{BB962C8B-B14F-4D97-AF65-F5344CB8AC3E}">
        <p14:creationId xmlns:p14="http://schemas.microsoft.com/office/powerpoint/2010/main" val="4226313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Движение по линия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Параметри</a:t>
            </a:r>
          </a:p>
          <a:p>
            <a:pPr lvl="1"/>
            <a:r>
              <a:rPr lang="bg-BG" dirty="0"/>
              <a:t>Изисква точно един параметър</a:t>
            </a:r>
            <a:r>
              <a:rPr lang="en-US" dirty="0"/>
              <a:t>, </a:t>
            </a:r>
            <a:r>
              <a:rPr lang="bg-BG" dirty="0"/>
              <a:t>ако са повече, те са зависими</a:t>
            </a:r>
          </a:p>
          <a:p>
            <a:pPr lvl="1"/>
            <a:r>
              <a:rPr lang="bg-BG" dirty="0"/>
              <a:t>Най-често параметър е времето</a:t>
            </a:r>
          </a:p>
          <a:p>
            <a:r>
              <a:rPr lang="bg-BG" dirty="0"/>
              <a:t>Реализации</a:t>
            </a:r>
          </a:p>
          <a:p>
            <a:pPr lvl="1"/>
            <a:r>
              <a:rPr lang="bg-BG" dirty="0"/>
              <a:t>Чрез вектор на скоростта</a:t>
            </a:r>
          </a:p>
          <a:p>
            <a:pPr lvl="1"/>
            <a:r>
              <a:rPr lang="bg-BG" dirty="0"/>
              <a:t>Чрез линейна комбинация</a:t>
            </a:r>
          </a:p>
          <a:p>
            <a:pPr lvl="1"/>
            <a:r>
              <a:rPr lang="bg-BG" dirty="0"/>
              <a:t>Чрез уравнение на движението</a:t>
            </a:r>
          </a:p>
        </p:txBody>
      </p:sp>
    </p:spTree>
    <p:extLst>
      <p:ext uri="{BB962C8B-B14F-4D97-AF65-F5344CB8AC3E}">
        <p14:creationId xmlns:p14="http://schemas.microsoft.com/office/powerpoint/2010/main" val="2030190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 err="1"/>
              <a:t>dat.GUI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E5A5AAC4-9B51-4CC3-A285-F7C6F5C3E236}"/>
              </a:ext>
            </a:extLst>
          </p:cNvPr>
          <p:cNvSpPr txBox="1">
            <a:spLocks/>
          </p:cNvSpPr>
          <p:nvPr/>
        </p:nvSpPr>
        <p:spPr>
          <a:xfrm rot="911433">
            <a:off x="6020507" y="1971332"/>
            <a:ext cx="2031777" cy="857936"/>
          </a:xfrm>
          <a:prstGeom prst="rect">
            <a:avLst/>
          </a:prstGeom>
          <a:solidFill>
            <a:schemeClr val="bg1"/>
          </a:solidFill>
          <a:effectLst>
            <a:softEdge rad="127000"/>
          </a:effectLst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/>
              <a:t>lil</a:t>
            </a:r>
            <a:r>
              <a:rPr lang="en-US" dirty="0"/>
              <a:t>-</a:t>
            </a:r>
            <a:r>
              <a:rPr lang="en-GB" dirty="0" err="1"/>
              <a:t>gui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4B96F4E-8CD3-46D6-A312-3B0E612E5DB8}"/>
              </a:ext>
            </a:extLst>
          </p:cNvPr>
          <p:cNvCxnSpPr/>
          <p:nvPr/>
        </p:nvCxnSpPr>
        <p:spPr>
          <a:xfrm flipV="1">
            <a:off x="5055704" y="2895600"/>
            <a:ext cx="2286000" cy="533400"/>
          </a:xfrm>
          <a:prstGeom prst="line">
            <a:avLst/>
          </a:prstGeom>
          <a:ln w="76200"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96479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F274A4-8E13-485F-9C26-5F19AD715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Роля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5B88898-6601-474A-9406-6BEF5576BE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Какво е това</a:t>
            </a:r>
          </a:p>
          <a:p>
            <a:pPr lvl="1"/>
            <a:r>
              <a:rPr lang="bg-BG" dirty="0"/>
              <a:t>Библиотека за интерактивна промяна на стойност на </a:t>
            </a:r>
            <a:r>
              <a:rPr lang="en-US" dirty="0"/>
              <a:t>JS</a:t>
            </a:r>
            <a:r>
              <a:rPr lang="bg-BG" dirty="0"/>
              <a:t> променлива или обект</a:t>
            </a:r>
          </a:p>
          <a:p>
            <a:pPr lvl="1"/>
            <a:r>
              <a:rPr lang="bg-BG" dirty="0"/>
              <a:t>Не се интересува какво става с тази стойност</a:t>
            </a:r>
          </a:p>
          <a:p>
            <a:pPr lvl="1"/>
            <a:r>
              <a:rPr lang="bg-BG" dirty="0"/>
              <a:t>Създава виртуален контролен панел</a:t>
            </a:r>
          </a:p>
          <a:p>
            <a:r>
              <a:rPr lang="bg-BG" dirty="0"/>
              <a:t>За какво ни е това</a:t>
            </a:r>
          </a:p>
          <a:p>
            <a:pPr lvl="1"/>
            <a:r>
              <a:rPr lang="bg-BG" dirty="0"/>
              <a:t>Ще променяме неща от графиката чрез този виртуален панел</a:t>
            </a:r>
          </a:p>
        </p:txBody>
      </p:sp>
    </p:spTree>
    <p:extLst>
      <p:ext uri="{BB962C8B-B14F-4D97-AF65-F5344CB8AC3E}">
        <p14:creationId xmlns:p14="http://schemas.microsoft.com/office/powerpoint/2010/main" val="23876426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Интерактивни стойности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b="0" dirty="0" err="1">
                <a:solidFill>
                  <a:srgbClr val="FF388C"/>
                </a:solidFill>
              </a:rPr>
              <a:t>dat.GUI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Налична на </a:t>
            </a:r>
            <a:r>
              <a:rPr lang="en-US" dirty="0"/>
              <a:t>[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dataarts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dat.gui</a:t>
            </a:r>
            <a:r>
              <a:rPr lang="en-US" dirty="0"/>
              <a:t>]</a:t>
            </a:r>
          </a:p>
          <a:p>
            <a:pPr lvl="1"/>
            <a:r>
              <a:rPr lang="bg-BG" dirty="0"/>
              <a:t>Има я и в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GB" dirty="0">
                <a:solidFill>
                  <a:srgbClr val="FF388C"/>
                </a:solidFill>
              </a:rPr>
              <a:t>\libs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Ще ползваме </a:t>
            </a:r>
            <a:r>
              <a:rPr lang="en-US" dirty="0">
                <a:solidFill>
                  <a:srgbClr val="FF388C"/>
                </a:solidFill>
              </a:rPr>
              <a:t>dat.gui.min.js</a:t>
            </a:r>
          </a:p>
          <a:p>
            <a:r>
              <a:rPr lang="bg-BG" dirty="0"/>
              <a:t>Да, ама не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dat.GUI</a:t>
            </a:r>
            <a:r>
              <a:rPr lang="bg-BG" dirty="0"/>
              <a:t> вече е заместена от </a:t>
            </a:r>
            <a:r>
              <a:rPr lang="en-US" dirty="0" err="1">
                <a:solidFill>
                  <a:srgbClr val="FF388C"/>
                </a:solidFill>
              </a:rPr>
              <a:t>lil-gui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Официална страница </a:t>
            </a:r>
            <a:r>
              <a:rPr lang="en-GB" dirty="0">
                <a:solidFill>
                  <a:srgbClr val="FF388C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lil-gui.georgealways.com</a:t>
            </a:r>
            <a:endParaRPr lang="bg-BG" dirty="0"/>
          </a:p>
          <a:p>
            <a:pPr lvl="1"/>
            <a:r>
              <a:rPr lang="bg-BG" dirty="0"/>
              <a:t>Има я</a:t>
            </a:r>
            <a:r>
              <a:rPr lang="en-US" dirty="0"/>
              <a:t>:</a:t>
            </a:r>
            <a:r>
              <a:rPr lang="bg-BG" dirty="0"/>
              <a:t> </a:t>
            </a:r>
            <a:r>
              <a:rPr lang="en-GB" dirty="0">
                <a:solidFill>
                  <a:srgbClr val="FF388C"/>
                </a:solidFill>
              </a:rPr>
              <a:t>examples\</a:t>
            </a:r>
            <a:r>
              <a:rPr lang="en-GB" dirty="0" err="1">
                <a:solidFill>
                  <a:srgbClr val="FF388C"/>
                </a:solidFill>
              </a:rPr>
              <a:t>js</a:t>
            </a:r>
            <a:r>
              <a:rPr lang="en-GB" dirty="0">
                <a:solidFill>
                  <a:srgbClr val="FF388C"/>
                </a:solidFill>
              </a:rPr>
              <a:t>\libs\</a:t>
            </a:r>
            <a:r>
              <a:rPr lang="en-US" dirty="0">
                <a:solidFill>
                  <a:srgbClr val="FF388C"/>
                </a:solidFill>
              </a:rPr>
              <a:t>lil-gui.module.min.js</a:t>
            </a:r>
          </a:p>
        </p:txBody>
      </p:sp>
    </p:spTree>
    <p:extLst>
      <p:ext uri="{BB962C8B-B14F-4D97-AF65-F5344CB8AC3E}">
        <p14:creationId xmlns:p14="http://schemas.microsoft.com/office/powerpoint/2010/main" val="3171503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Стъпки</a:t>
            </a:r>
          </a:p>
          <a:p>
            <a:pPr lvl="1"/>
            <a:r>
              <a:rPr lang="bg-BG" dirty="0"/>
              <a:t>Включване чрез </a:t>
            </a:r>
            <a:r>
              <a:rPr lang="en-US" dirty="0">
                <a:solidFill>
                  <a:srgbClr val="FF388C"/>
                </a:solidFill>
              </a:rPr>
              <a:t>import</a:t>
            </a:r>
          </a:p>
          <a:p>
            <a:pPr lvl="1"/>
            <a:r>
              <a:rPr lang="bg-BG" dirty="0"/>
              <a:t>Създаване на обект, пакетиращ стойности</a:t>
            </a:r>
          </a:p>
          <a:p>
            <a:pPr lvl="1"/>
            <a:r>
              <a:rPr lang="bg-BG" dirty="0"/>
              <a:t>Създаване на панел с този обект</a:t>
            </a:r>
          </a:p>
          <a:p>
            <a:pPr lvl="1"/>
            <a:r>
              <a:rPr lang="bg-BG" dirty="0"/>
              <a:t>Реагиране при промяна на стойност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697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пример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Контрол на линейна комбинация</a:t>
                </a:r>
              </a:p>
              <a:p>
                <a:pPr lvl="1"/>
                <a:r>
                  <a:rPr lang="bg-BG" dirty="0"/>
                  <a:t>Обект се движи с линейна комбинация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1−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𝑘</m:t>
                        </m:r>
                      </m:e>
                    </m:d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𝑃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𝑘𝑄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между две крайни точки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P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Q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</a:t>
                </a:r>
                <a:r>
                  <a:rPr lang="bg-BG" dirty="0"/>
                  <a:t>оефициентът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се променя интерактивно</a:t>
                </a:r>
                <a:r>
                  <a:rPr lang="en-US" dirty="0"/>
                  <a:t> </a:t>
                </a:r>
                <a:r>
                  <a:rPr lang="bg-BG" dirty="0"/>
                  <a:t>и е ограничен в 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При промяна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да се променя в реално време положението на обекта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94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4597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Създаване на обект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{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:0.5}</m:t>
                    </m:r>
                  </m:oMath>
                </a14:m>
                <a:r>
                  <a:rPr lang="bg-BG" dirty="0"/>
                  <a:t>, определящ</a:t>
                </a:r>
                <a:r>
                  <a:rPr lang="en-US" dirty="0"/>
                  <a:t> </a:t>
                </a:r>
                <a:r>
                  <a:rPr lang="bg-BG" dirty="0"/>
                  <a:t>името, типа и началната стойност на интерактивния елемент</a:t>
                </a:r>
              </a:p>
              <a:p>
                <a:pPr lvl="1"/>
                <a:r>
                  <a:rPr lang="bg-BG" dirty="0"/>
                  <a:t>Създаване на панел с </a:t>
                </a:r>
                <a:r>
                  <a:rPr lang="en-GB" dirty="0">
                    <a:solidFill>
                      <a:srgbClr val="FF388C"/>
                    </a:solidFill>
                  </a:rPr>
                  <a:t>new </a:t>
                </a:r>
                <a:r>
                  <a:rPr lang="en-GB" dirty="0" err="1">
                    <a:solidFill>
                      <a:srgbClr val="FF388C"/>
                    </a:solidFill>
                  </a:rPr>
                  <a:t>lil.GUI</a:t>
                </a:r>
                <a:endParaRPr lang="en-GB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Създаване на контролер за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с метода </a:t>
                </a:r>
                <a:r>
                  <a:rPr lang="en-US" dirty="0">
                    <a:solidFill>
                      <a:srgbClr val="FF388C"/>
                    </a:solidFill>
                  </a:rPr>
                  <a:t>add</a:t>
                </a:r>
                <a:r>
                  <a:rPr lang="bg-BG" dirty="0"/>
                  <a:t> и допустим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диапазон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</a:rPr>
                          <m:t>0,1</m:t>
                        </m:r>
                      </m:e>
                    </m:d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974902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hlinkClick r:id="rId2" action="ppaction://hlinkfile"/>
            <a:extLst>
              <a:ext uri="{FF2B5EF4-FFF2-40B4-BE49-F238E27FC236}">
                <a16:creationId xmlns:a16="http://schemas.microsoft.com/office/drawing/2014/main" id="{476D03FB-585D-4962-B52B-5806BA12E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2402"/>
            <a:ext cx="7315199" cy="3970019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Възможност за въвеждане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bg-BG" dirty="0"/>
                  <a:t> или на промяната му с плъзгач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4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 flipH="1">
            <a:off x="3733800" y="2485645"/>
            <a:ext cx="3252217" cy="609600"/>
            <a:chOff x="-1209096" y="4686361"/>
            <a:chExt cx="2925019" cy="609600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252527" y="4686361"/>
              <a:ext cx="1463396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Интерактивен панел</a:t>
              </a:r>
            </a:p>
          </p:txBody>
        </p:sp>
        <p:cxnSp>
          <p:nvCxnSpPr>
            <p:cNvPr id="7" name="Straight Connector 6"/>
            <p:cNvCxnSpPr>
              <a:cxnSpLocks/>
            </p:cNvCxnSpPr>
            <p:nvPr/>
          </p:nvCxnSpPr>
          <p:spPr>
            <a:xfrm flipH="1">
              <a:off x="-1209096" y="4686361"/>
              <a:ext cx="292501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 flipH="1">
            <a:off x="6616446" y="2632979"/>
            <a:ext cx="1102658" cy="1143000"/>
            <a:chOff x="252528" y="3924361"/>
            <a:chExt cx="991722" cy="1143000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252528" y="4686361"/>
              <a:ext cx="991722" cy="3810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Плъзгач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 flipV="1">
              <a:off x="252528" y="3924361"/>
              <a:ext cx="8062" cy="1143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 flipH="1">
            <a:off x="6403086" y="1612101"/>
            <a:ext cx="1577872" cy="949183"/>
            <a:chOff x="-174876" y="4686361"/>
            <a:chExt cx="1419126" cy="949183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-174876" y="4686361"/>
              <a:ext cx="1419126" cy="3408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Числово поле</a:t>
              </a: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H="1" flipV="1">
              <a:off x="-174876" y="4686361"/>
              <a:ext cx="8062" cy="94918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1517ECA-44F4-4964-954A-8F36F1609414}"/>
              </a:ext>
            </a:extLst>
          </p:cNvPr>
          <p:cNvCxnSpPr>
            <a:cxnSpLocks/>
          </p:cNvCxnSpPr>
          <p:nvPr/>
        </p:nvCxnSpPr>
        <p:spPr>
          <a:xfrm>
            <a:off x="8686800" y="910097"/>
            <a:ext cx="0" cy="1564879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6878DE44-032D-4809-9611-C0D0CE53B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753" y="69919"/>
            <a:ext cx="3926544" cy="840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0C492C5-1629-411B-A0B6-24DD4D46E25A}"/>
              </a:ext>
            </a:extLst>
          </p:cNvPr>
          <p:cNvCxnSpPr>
            <a:cxnSpLocks/>
          </p:cNvCxnSpPr>
          <p:nvPr/>
        </p:nvCxnSpPr>
        <p:spPr>
          <a:xfrm flipH="1">
            <a:off x="8153400" y="2474976"/>
            <a:ext cx="533400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64319887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200400" y="3886200"/>
            <a:ext cx="2743200" cy="2743200"/>
          </a:xfrm>
          <a:prstGeom prst="rect">
            <a:avLst/>
          </a:prstGeom>
          <a:noFill/>
          <a:ln w="3175">
            <a:solidFill>
              <a:srgbClr val="4F81BD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Няколко стойности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Интерактивни координати</a:t>
                </a:r>
              </a:p>
              <a:p>
                <a:pPr lvl="1"/>
                <a:r>
                  <a:rPr lang="bg-BG" dirty="0"/>
                  <a:t>Промяна на хоризонталната позиция на пилоните: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𝑧</m:t>
                    </m:r>
                  </m:oMath>
                </a14:m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Създаваме контролери с ограничения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/>
          <p:cNvSpPr/>
          <p:nvPr/>
        </p:nvSpPr>
        <p:spPr>
          <a:xfrm>
            <a:off x="5650923" y="5263106"/>
            <a:ext cx="5715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X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 flipH="1">
            <a:off x="1523999" y="4662055"/>
            <a:ext cx="1891147" cy="609600"/>
            <a:chOff x="115460" y="4686361"/>
            <a:chExt cx="1700884" cy="609600"/>
          </a:xfrm>
        </p:grpSpPr>
        <p:sp>
          <p:nvSpPr>
            <p:cNvPr id="18" name="Text Placeholder 2"/>
            <p:cNvSpPr txBox="1">
              <a:spLocks/>
            </p:cNvSpPr>
            <p:nvPr/>
          </p:nvSpPr>
          <p:spPr>
            <a:xfrm>
              <a:off x="937866" y="4686361"/>
              <a:ext cx="878478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 на пилон </a:t>
              </a:r>
              <a:r>
                <a:rPr lang="en-US" sz="1800" b="0" dirty="0">
                  <a:solidFill>
                    <a:schemeClr val="bg1"/>
                  </a:solidFill>
                </a:rPr>
                <a:t>P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115460" y="4686361"/>
              <a:ext cx="17008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" name="Straight Arrow Connector 8"/>
          <p:cNvCxnSpPr>
            <a:stCxn id="21" idx="1"/>
            <a:endCxn id="21" idx="3"/>
          </p:cNvCxnSpPr>
          <p:nvPr/>
        </p:nvCxnSpPr>
        <p:spPr>
          <a:xfrm>
            <a:off x="3200400" y="5257800"/>
            <a:ext cx="2743200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21" idx="0"/>
          </p:cNvCxnSpPr>
          <p:nvPr/>
        </p:nvCxnSpPr>
        <p:spPr>
          <a:xfrm flipV="1">
            <a:off x="4565075" y="3886200"/>
            <a:ext cx="6925" cy="1376906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endCxn id="21" idx="2"/>
          </p:cNvCxnSpPr>
          <p:nvPr/>
        </p:nvCxnSpPr>
        <p:spPr>
          <a:xfrm>
            <a:off x="4572000" y="5263106"/>
            <a:ext cx="0" cy="1366294"/>
          </a:xfrm>
          <a:prstGeom prst="straightConnector1">
            <a:avLst/>
          </a:prstGeom>
          <a:ln w="28575"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279325" y="3783106"/>
            <a:ext cx="571500" cy="45720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ts val="1800"/>
              </a:lnSpc>
            </a:pP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 flipH="1">
            <a:off x="4724396" y="4114800"/>
            <a:ext cx="990601" cy="2286000"/>
          </a:xfrm>
          <a:prstGeom prst="rect">
            <a:avLst/>
          </a:prstGeom>
          <a:solidFill>
            <a:srgbClr val="FF388C">
              <a:alpha val="10196"/>
            </a:srgbClr>
          </a:solidFill>
          <a:ln w="3175">
            <a:solidFill>
              <a:srgbClr val="FF388C"/>
            </a:solidFill>
            <a:prstDash val="dash"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bg-BG" sz="1800" b="0" dirty="0">
              <a:solidFill>
                <a:srgbClr val="FF388C"/>
              </a:solidFill>
            </a:endParaRPr>
          </a:p>
        </p:txBody>
      </p:sp>
      <p:sp>
        <p:nvSpPr>
          <p:cNvPr id="31" name="Text Placeholder 2"/>
          <p:cNvSpPr txBox="1">
            <a:spLocks/>
          </p:cNvSpPr>
          <p:nvPr/>
        </p:nvSpPr>
        <p:spPr>
          <a:xfrm flipH="1">
            <a:off x="3429000" y="4114800"/>
            <a:ext cx="990600" cy="2286000"/>
          </a:xfrm>
          <a:prstGeom prst="rect">
            <a:avLst/>
          </a:prstGeom>
          <a:solidFill>
            <a:srgbClr val="FF388C">
              <a:alpha val="10196"/>
            </a:srgbClr>
          </a:solidFill>
          <a:ln w="3175">
            <a:solidFill>
              <a:srgbClr val="FF388C"/>
            </a:solidFill>
            <a:prstDash val="dash"/>
          </a:ln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bg-BG" sz="1800" b="0" dirty="0">
              <a:solidFill>
                <a:srgbClr val="FF388C"/>
              </a:solidFill>
            </a:endParaRPr>
          </a:p>
        </p:txBody>
      </p:sp>
      <p:grpSp>
        <p:nvGrpSpPr>
          <p:cNvPr id="36" name="Group 35"/>
          <p:cNvGrpSpPr/>
          <p:nvPr/>
        </p:nvGrpSpPr>
        <p:grpSpPr>
          <a:xfrm flipH="1">
            <a:off x="5714997" y="5463994"/>
            <a:ext cx="2088573" cy="609600"/>
            <a:chOff x="788339" y="4686361"/>
            <a:chExt cx="1878448" cy="609600"/>
          </a:xfrm>
        </p:grpSpPr>
        <p:sp>
          <p:nvSpPr>
            <p:cNvPr id="37" name="Text Placeholder 2"/>
            <p:cNvSpPr txBox="1">
              <a:spLocks/>
            </p:cNvSpPr>
            <p:nvPr/>
          </p:nvSpPr>
          <p:spPr>
            <a:xfrm>
              <a:off x="788339" y="4686361"/>
              <a:ext cx="91897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 на пилон </a:t>
              </a:r>
              <a:r>
                <a:rPr lang="en-US" sz="1800" b="0" dirty="0">
                  <a:solidFill>
                    <a:schemeClr val="bg1"/>
                  </a:solidFill>
                </a:rPr>
                <a:t>Q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965903" y="5295961"/>
              <a:ext cx="17008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3187148" y="6400801"/>
            <a:ext cx="2749525" cy="15239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  -100                      -20         </a:t>
            </a:r>
            <a:r>
              <a:rPr lang="bg-BG" sz="1100" b="1" dirty="0" err="1">
                <a:solidFill>
                  <a:srgbClr val="FF388C"/>
                </a:solidFill>
                <a:latin typeface="Candara" panose="020E0502030303020204" pitchFamily="34" charset="0"/>
              </a:rPr>
              <a:t>20</a:t>
            </a:r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                      100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087845" y="4010463"/>
            <a:ext cx="417355" cy="25986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 100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087845" y="6225569"/>
            <a:ext cx="417355" cy="25456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bg-BG" sz="1100" b="1" dirty="0">
                <a:solidFill>
                  <a:srgbClr val="FF388C"/>
                </a:solidFill>
                <a:latin typeface="Candara" panose="020E0502030303020204" pitchFamily="34" charset="0"/>
              </a:rPr>
              <a:t>-100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F523805-524D-4C6F-94D7-5C26D8B0AA7E}"/>
              </a:ext>
            </a:extLst>
          </p:cNvPr>
          <p:cNvGrpSpPr/>
          <p:nvPr/>
        </p:nvGrpSpPr>
        <p:grpSpPr>
          <a:xfrm flipH="1">
            <a:off x="5943600" y="4038600"/>
            <a:ext cx="1854985" cy="614228"/>
            <a:chOff x="788338" y="4681733"/>
            <a:chExt cx="1668360" cy="614228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8D9049BD-D758-4624-BFB4-41F8F7A67096}"/>
                </a:ext>
              </a:extLst>
            </p:cNvPr>
            <p:cNvSpPr txBox="1">
              <a:spLocks/>
            </p:cNvSpPr>
            <p:nvPr/>
          </p:nvSpPr>
          <p:spPr>
            <a:xfrm>
              <a:off x="788339" y="4686361"/>
              <a:ext cx="918974" cy="6096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Поглед отгоре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996C38C-7D1A-4292-96B7-1BBD5A728D92}"/>
                </a:ext>
              </a:extLst>
            </p:cNvPr>
            <p:cNvCxnSpPr>
              <a:cxnSpLocks/>
            </p:cNvCxnSpPr>
            <p:nvPr/>
          </p:nvCxnSpPr>
          <p:spPr>
            <a:xfrm>
              <a:off x="788338" y="4681733"/>
              <a:ext cx="166836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3529635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преместване на всеки от пилоните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485BFFD-2FDE-4ECE-A022-7D8A5A2E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90922037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Реструктуриране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Цел</a:t>
            </a:r>
          </a:p>
          <a:p>
            <a:pPr lvl="1"/>
            <a:r>
              <a:rPr lang="bg-BG" dirty="0"/>
              <a:t>По-прегледен панел, особено при наличие на много елементи за контролиране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Добавяне на собствени надписи с </a:t>
            </a:r>
            <a:r>
              <a:rPr lang="en-US" dirty="0">
                <a:solidFill>
                  <a:srgbClr val="FF388C"/>
                </a:solidFill>
              </a:rPr>
              <a:t>name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Групиране на елементите с </a:t>
            </a:r>
            <a:r>
              <a:rPr lang="en-US" dirty="0" err="1">
                <a:solidFill>
                  <a:srgbClr val="FF388C"/>
                </a:solidFill>
              </a:rPr>
              <a:t>addFolder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56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Вектор на скоростта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Вектор на скоростта</a:t>
                </a:r>
              </a:p>
              <a:p>
                <a:pPr lvl="1"/>
                <a:r>
                  <a:rPr lang="bg-BG" dirty="0"/>
                  <a:t>Движението се определя от 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На всеки кадър към центъра на обект се прибавя този вектор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bg-BG" dirty="0"/>
                  <a:t>Характеристики на движението</a:t>
                </a:r>
              </a:p>
              <a:p>
                <a:pPr lvl="1"/>
                <a:r>
                  <a:rPr lang="bg-BG" dirty="0"/>
                  <a:t>Праволинейно и еднопосочно</a:t>
                </a:r>
              </a:p>
              <a:p>
                <a:pPr lvl="1"/>
                <a:r>
                  <a:rPr lang="bg-BG" dirty="0"/>
                  <a:t>Равномерно и линейно зависимо от времето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8287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Групиране на стойностите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A0DEB51-FA53-4192-A52E-C4416A2F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8306665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типове данни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контролер</a:t>
            </a:r>
          </a:p>
          <a:p>
            <a:pPr lvl="1"/>
            <a:r>
              <a:rPr lang="bg-BG" dirty="0"/>
              <a:t>Повечето контролери се създават според типа на началната стойност</a:t>
            </a:r>
          </a:p>
          <a:p>
            <a:pPr lvl="1"/>
            <a:r>
              <a:rPr lang="bg-BG" dirty="0"/>
              <a:t>Булеви контролери – като </a:t>
            </a:r>
            <a:r>
              <a:rPr lang="bg-BG" dirty="0" err="1"/>
              <a:t>чекбокс</a:t>
            </a:r>
            <a:endParaRPr lang="bg-BG" dirty="0"/>
          </a:p>
          <a:p>
            <a:pPr lvl="1"/>
            <a:r>
              <a:rPr lang="bg-BG" dirty="0"/>
              <a:t>Списъчни контролери – като падащ списък</a:t>
            </a:r>
          </a:p>
          <a:p>
            <a:pPr lvl="1"/>
            <a:r>
              <a:rPr lang="bg-BG" dirty="0"/>
              <a:t>Процедурни контролери – като бутон</a:t>
            </a:r>
          </a:p>
          <a:p>
            <a:pPr lvl="1"/>
            <a:r>
              <a:rPr lang="bg-BG" dirty="0"/>
              <a:t>Цветови контролери</a:t>
            </a:r>
          </a:p>
        </p:txBody>
      </p:sp>
    </p:spTree>
    <p:extLst>
      <p:ext uri="{BB962C8B-B14F-4D97-AF65-F5344CB8AC3E}">
        <p14:creationId xmlns:p14="http://schemas.microsoft.com/office/powerpoint/2010/main" val="7776195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за булев контролер</a:t>
            </a:r>
          </a:p>
          <a:p>
            <a:pPr lvl="1"/>
            <a:r>
              <a:rPr lang="bg-BG" dirty="0"/>
              <a:t>Включване и изключване на въртенето на сцената и на обекта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5257733-3F41-4EC6-9F46-D103A9C95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4668325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за списъчен контролер</a:t>
            </a:r>
          </a:p>
          <a:p>
            <a:pPr lvl="1"/>
            <a:r>
              <a:rPr lang="bg-BG" dirty="0"/>
              <a:t>Избиране на скорост на въртене</a:t>
            </a:r>
          </a:p>
          <a:p>
            <a:pPr lvl="1"/>
            <a:r>
              <a:rPr lang="bg-BG" dirty="0"/>
              <a:t>Списък от стойности</a:t>
            </a:r>
            <a:r>
              <a:rPr lang="en-US" dirty="0"/>
              <a:t> </a:t>
            </a:r>
            <a:r>
              <a:rPr lang="bg-BG" dirty="0"/>
              <a:t>с масив </a:t>
            </a:r>
            <a:r>
              <a:rPr lang="en-US" dirty="0">
                <a:solidFill>
                  <a:srgbClr val="FF388C"/>
                </a:solidFill>
              </a:rPr>
              <a:t>[…]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Списък от именувани стойности с обект </a:t>
            </a:r>
            <a:r>
              <a:rPr lang="en-US" dirty="0">
                <a:solidFill>
                  <a:srgbClr val="FF388C"/>
                </a:solidFill>
              </a:rPr>
              <a:t>{…}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  <p:pic>
        <p:nvPicPr>
          <p:cNvPr id="5" name="Picture 4">
            <a:hlinkClick r:id="rId2" action="ppaction://hlinkfile"/>
            <a:extLst>
              <a:ext uri="{FF2B5EF4-FFF2-40B4-BE49-F238E27FC236}">
                <a16:creationId xmlns:a16="http://schemas.microsoft.com/office/drawing/2014/main" id="{DE5549FE-04EF-4E42-AD4B-A7B320F9D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1" y="26670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4" action="ppaction://hlinkfile"/>
            <a:extLst>
              <a:ext uri="{FF2B5EF4-FFF2-40B4-BE49-F238E27FC236}">
                <a16:creationId xmlns:a16="http://schemas.microsoft.com/office/drawing/2014/main" id="{E441A903-D943-4A87-A36D-37BF06449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401" y="26670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5727280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цветови контролер</a:t>
            </a:r>
          </a:p>
          <a:p>
            <a:pPr lvl="1"/>
            <a:r>
              <a:rPr lang="bg-BG" dirty="0"/>
              <a:t>Създаване с метода </a:t>
            </a:r>
            <a:r>
              <a:rPr lang="en-US" dirty="0" err="1">
                <a:solidFill>
                  <a:srgbClr val="FF388C"/>
                </a:solidFill>
              </a:rPr>
              <a:t>addColor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Реагиране докато се сменя, с </a:t>
            </a:r>
            <a:r>
              <a:rPr lang="en-US" dirty="0" err="1">
                <a:solidFill>
                  <a:srgbClr val="FF388C"/>
                </a:solidFill>
              </a:rPr>
              <a:t>onChange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C42D514-558C-4AF9-A13A-EA79A6B7DB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44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67702420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Интерактива</a:t>
            </a:r>
            <a:r>
              <a:rPr lang="bg-BG" dirty="0"/>
              <a:t>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207155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Интерактивна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Движението на гледната точка да се контролира от потребителя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 обща интерактивност като </a:t>
            </a:r>
            <a:r>
              <a:rPr lang="en-US" dirty="0" err="1"/>
              <a:t>lil-gui</a:t>
            </a:r>
            <a:endParaRPr lang="en-US" dirty="0"/>
          </a:p>
          <a:p>
            <a:pPr lvl="1"/>
            <a:r>
              <a:rPr lang="bg-BG" dirty="0"/>
              <a:t>Ръчно, чрез обработване на събития</a:t>
            </a:r>
          </a:p>
          <a:p>
            <a:pPr lvl="1"/>
            <a:r>
              <a:rPr lang="bg-BG" dirty="0"/>
              <a:t>Със специализирани модули за навигация, включени в </a:t>
            </a:r>
            <a:r>
              <a:rPr lang="en-US" dirty="0"/>
              <a:t>Three.js</a:t>
            </a:r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064094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Канали за интерактивност</a:t>
            </a:r>
          </a:p>
          <a:p>
            <a:pPr lvl="1"/>
            <a:r>
              <a:rPr lang="bg-BG" dirty="0"/>
              <a:t>Мишка – движение на мишка, превъртане на </a:t>
            </a:r>
            <a:r>
              <a:rPr lang="bg-BG" dirty="0" err="1"/>
              <a:t>скролер</a:t>
            </a:r>
            <a:r>
              <a:rPr lang="bg-BG" dirty="0"/>
              <a:t>, кликване на бутони</a:t>
            </a:r>
          </a:p>
          <a:p>
            <a:pPr lvl="1"/>
            <a:r>
              <a:rPr lang="bg-BG" dirty="0"/>
              <a:t>Клавиатура – натискане на стрелки и на всякакви други клавиши (</a:t>
            </a:r>
            <a:r>
              <a:rPr lang="en-US" dirty="0"/>
              <a:t>WASD,</a:t>
            </a:r>
            <a:r>
              <a:rPr lang="bg-BG" dirty="0"/>
              <a:t> примерно)</a:t>
            </a:r>
          </a:p>
          <a:p>
            <a:pPr lvl="1"/>
            <a:r>
              <a:rPr lang="bg-BG" dirty="0"/>
              <a:t>Пръсти – докосване на екран, плъзгане, събиране и разтваряне на пръсти</a:t>
            </a:r>
          </a:p>
          <a:p>
            <a:pPr lvl="1"/>
            <a:r>
              <a:rPr lang="bg-BG" dirty="0" err="1"/>
              <a:t>Акселометри</a:t>
            </a:r>
            <a:r>
              <a:rPr lang="bg-BG" dirty="0"/>
              <a:t> и жироскопи – накланяне и въртене на цяло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2741712078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Навигация с </a:t>
            </a:r>
            <a:r>
              <a:rPr lang="en-US" dirty="0" err="1"/>
              <a:t>lil-gui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Сцена с или без движение</a:t>
            </a:r>
          </a:p>
          <a:p>
            <a:pPr lvl="1"/>
            <a:r>
              <a:rPr lang="bg-BG" dirty="0"/>
              <a:t>Да се въртим около нея хоризонтално и вертикално, но и да променяме разстоянието</a:t>
            </a:r>
          </a:p>
          <a:p>
            <a:pPr lvl="1"/>
            <a:r>
              <a:rPr lang="bg-BG" dirty="0"/>
              <a:t>Ще използваме сферични координати</a:t>
            </a:r>
          </a:p>
        </p:txBody>
      </p:sp>
      <p:grpSp>
        <p:nvGrpSpPr>
          <p:cNvPr id="5" name="Group 4"/>
          <p:cNvGrpSpPr/>
          <p:nvPr/>
        </p:nvGrpSpPr>
        <p:grpSpPr>
          <a:xfrm flipH="1">
            <a:off x="5547102" y="5230422"/>
            <a:ext cx="3124201" cy="453582"/>
            <a:chOff x="96876" y="4754817"/>
            <a:chExt cx="2809881" cy="453582"/>
          </a:xfrm>
        </p:grpSpPr>
        <p:sp>
          <p:nvSpPr>
            <p:cNvPr id="6" name="Text Placeholder 2"/>
            <p:cNvSpPr txBox="1">
              <a:spLocks/>
            </p:cNvSpPr>
            <p:nvPr/>
          </p:nvSpPr>
          <p:spPr>
            <a:xfrm>
              <a:off x="96878" y="4754817"/>
              <a:ext cx="1731928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Наляво-надясно</a:t>
              </a:r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96876" y="4754817"/>
              <a:ext cx="280988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2" name="Cube 21"/>
          <p:cNvSpPr/>
          <p:nvPr/>
        </p:nvSpPr>
        <p:spPr>
          <a:xfrm>
            <a:off x="3702804" y="4038600"/>
            <a:ext cx="1752600" cy="1752600"/>
          </a:xfrm>
          <a:prstGeom prst="cub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Arc 22"/>
          <p:cNvSpPr/>
          <p:nvPr/>
        </p:nvSpPr>
        <p:spPr>
          <a:xfrm>
            <a:off x="1605643" y="3048000"/>
            <a:ext cx="4858811" cy="2428165"/>
          </a:xfrm>
          <a:prstGeom prst="arc">
            <a:avLst>
              <a:gd name="adj1" fmla="val 1286003"/>
              <a:gd name="adj2" fmla="val 9453687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26" name="Arc 25"/>
          <p:cNvSpPr/>
          <p:nvPr/>
        </p:nvSpPr>
        <p:spPr>
          <a:xfrm rot="5400000">
            <a:off x="3067830" y="4475971"/>
            <a:ext cx="3048001" cy="1258861"/>
          </a:xfrm>
          <a:prstGeom prst="arc">
            <a:avLst>
              <a:gd name="adj1" fmla="val 3450062"/>
              <a:gd name="adj2" fmla="val 10126951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 flipH="1">
            <a:off x="1052946" y="3932694"/>
            <a:ext cx="3131304" cy="453582"/>
            <a:chOff x="-1207008" y="4754817"/>
            <a:chExt cx="2816270" cy="453582"/>
          </a:xfrm>
        </p:grpSpPr>
        <p:sp>
          <p:nvSpPr>
            <p:cNvPr id="28" name="Text Placeholder 2"/>
            <p:cNvSpPr txBox="1">
              <a:spLocks/>
            </p:cNvSpPr>
            <p:nvPr/>
          </p:nvSpPr>
          <p:spPr>
            <a:xfrm>
              <a:off x="96879" y="4754817"/>
              <a:ext cx="1512383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Нагоре-надолу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-1207008" y="4754817"/>
              <a:ext cx="281627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V="1">
            <a:off x="3352800" y="5020650"/>
            <a:ext cx="990600" cy="1283642"/>
          </a:xfrm>
          <a:prstGeom prst="line">
            <a:avLst/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38" name="Group 37"/>
          <p:cNvGrpSpPr/>
          <p:nvPr/>
        </p:nvGrpSpPr>
        <p:grpSpPr>
          <a:xfrm flipH="1">
            <a:off x="846594" y="6007920"/>
            <a:ext cx="2705100" cy="453582"/>
            <a:chOff x="-823683" y="4754817"/>
            <a:chExt cx="2432946" cy="453582"/>
          </a:xfrm>
        </p:grpSpPr>
        <p:sp>
          <p:nvSpPr>
            <p:cNvPr id="39" name="Text Placeholder 2"/>
            <p:cNvSpPr txBox="1">
              <a:spLocks/>
            </p:cNvSpPr>
            <p:nvPr/>
          </p:nvSpPr>
          <p:spPr>
            <a:xfrm>
              <a:off x="96880" y="4754817"/>
              <a:ext cx="1512383" cy="4535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Напред-назад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 flipH="1">
              <a:off x="-823683" y="4754817"/>
              <a:ext cx="24329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58613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обикаляне на сцената през </a:t>
            </a:r>
            <a:r>
              <a:rPr lang="en-US" dirty="0" err="1"/>
              <a:t>lil-gui</a:t>
            </a:r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3FABC93D-D99C-4698-AC72-2F9652BB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743751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Движение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A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B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стъпки</a:t>
                </a:r>
                <a:endParaRPr lang="bg-BG" dirty="0"/>
              </a:p>
              <a:p>
                <a:pPr lvl="1"/>
                <a:r>
                  <a:rPr lang="bg-BG" dirty="0"/>
                  <a:t>Вектор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𝑣</m:t>
                        </m:r>
                      </m:e>
                    </m:acc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𝑛</m:t>
                        </m:r>
                      </m:den>
                    </m:f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𝐴𝐵</m:t>
                        </m:r>
                      </m:e>
                    </m:acc>
                  </m:oMath>
                </a14:m>
                <a:endParaRPr lang="en-US" b="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746024" y="2348103"/>
            <a:ext cx="1844776" cy="623697"/>
            <a:chOff x="226674" y="4610101"/>
            <a:chExt cx="1844776" cy="623697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226674" y="4610101"/>
              <a:ext cx="1082776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Начална точка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26674" y="4610102"/>
              <a:ext cx="184477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6477000" y="5366269"/>
            <a:ext cx="1844776" cy="623697"/>
            <a:chOff x="-436644" y="4610101"/>
            <a:chExt cx="1844776" cy="623697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397058" y="4610101"/>
              <a:ext cx="1011074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Крайна точка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-436644" y="4610101"/>
              <a:ext cx="1844776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1" name="Group 40"/>
          <p:cNvGrpSpPr/>
          <p:nvPr/>
        </p:nvGrpSpPr>
        <p:grpSpPr>
          <a:xfrm rot="2295836">
            <a:off x="2123559" y="3805071"/>
            <a:ext cx="4892384" cy="127080"/>
            <a:chOff x="1828800" y="4267200"/>
            <a:chExt cx="5486400" cy="1524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828800" y="4343400"/>
              <a:ext cx="548640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headEnd type="oval" w="lg" len="lg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27432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32004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2286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572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50292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6576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1148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4008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8580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54864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943600" y="4267200"/>
              <a:ext cx="0" cy="152400"/>
            </a:xfrm>
            <a:prstGeom prst="straightConnector1">
              <a:avLst/>
            </a:prstGeom>
            <a:ln w="9525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2" name="Straight Arrow Connector 41"/>
          <p:cNvCxnSpPr/>
          <p:nvPr/>
        </p:nvCxnSpPr>
        <p:spPr>
          <a:xfrm>
            <a:off x="3924789" y="3360461"/>
            <a:ext cx="328108" cy="260245"/>
          </a:xfrm>
          <a:prstGeom prst="straightConnector1">
            <a:avLst/>
          </a:prstGeom>
          <a:ln w="38100">
            <a:solidFill>
              <a:srgbClr val="FF388C"/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4204447" y="3506872"/>
            <a:ext cx="2692956" cy="623697"/>
            <a:chOff x="-1107484" y="4610101"/>
            <a:chExt cx="2692956" cy="623697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336204" y="4610101"/>
              <a:ext cx="1249268" cy="6236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Вектор на скоростта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-1107484" y="4610102"/>
              <a:ext cx="269295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276290" y="2352542"/>
                <a:ext cx="3704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i="1" dirty="0" smtClean="0">
                              <a:latin typeface="Cambria Math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90" y="2352542"/>
                <a:ext cx="370421" cy="323165"/>
              </a:xfrm>
              <a:prstGeom prst="rect">
                <a:avLst/>
              </a:prstGeom>
              <a:blipFill rotWithShape="1">
                <a:blip r:embed="rId3"/>
                <a:stretch>
                  <a:fillRect r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601723" y="2607781"/>
                <a:ext cx="365100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723" y="2607781"/>
                <a:ext cx="365100" cy="323165"/>
              </a:xfrm>
              <a:prstGeom prst="rect">
                <a:avLst/>
              </a:prstGeom>
              <a:blipFill rotWithShape="1">
                <a:blip r:embed="rId4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2917779" y="2856583"/>
                <a:ext cx="3704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7779" y="2856583"/>
                <a:ext cx="370421" cy="323165"/>
              </a:xfrm>
              <a:prstGeom prst="rect">
                <a:avLst/>
              </a:prstGeom>
              <a:blipFill rotWithShape="1">
                <a:blip r:embed="rId5"/>
                <a:stretch>
                  <a:fillRect r="-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3593747" y="3367125"/>
                <a:ext cx="337721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747" y="3367125"/>
                <a:ext cx="337721" cy="323165"/>
              </a:xfrm>
              <a:prstGeom prst="rect">
                <a:avLst/>
              </a:prstGeom>
              <a:blipFill rotWithShape="1">
                <a:blip r:embed="rId6"/>
                <a:stretch>
                  <a:fillRect r="-7273" b="-188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6111183" y="5383501"/>
                <a:ext cx="36426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/>
                            </a:rPr>
                            <m:t>𝑃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183" y="5383501"/>
                <a:ext cx="364266" cy="323165"/>
              </a:xfrm>
              <a:prstGeom prst="rect">
                <a:avLst/>
              </a:prstGeom>
              <a:blipFill rotWithShape="1">
                <a:blip r:embed="rId7"/>
                <a:stretch>
                  <a:fillRect r="-333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 rot="2244139">
                <a:off x="3197626" y="2973580"/>
                <a:ext cx="31835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44139">
                <a:off x="3197626" y="2973580"/>
                <a:ext cx="318356" cy="32316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 rot="2244139">
                <a:off x="3847212" y="3491082"/>
                <a:ext cx="318356" cy="323165"/>
              </a:xfrm>
              <a:prstGeom prst="rect">
                <a:avLst/>
              </a:prstGeom>
              <a:noFill/>
            </p:spPr>
            <p:txBody>
              <a:bodyPr wrap="none" tIns="0" rIns="0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44139">
                <a:off x="3847212" y="3491082"/>
                <a:ext cx="318356" cy="323165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4349520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Ръчна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 с общата интерактивност</a:t>
            </a:r>
          </a:p>
          <a:p>
            <a:pPr lvl="1"/>
            <a:r>
              <a:rPr lang="bg-BG" dirty="0"/>
              <a:t>Не е интуитивна и н</a:t>
            </a:r>
            <a:r>
              <a:rPr lang="en-US" dirty="0"/>
              <a:t>e</a:t>
            </a:r>
            <a:r>
              <a:rPr lang="bg-BG" dirty="0"/>
              <a:t> използва пълните възможности на интерактивните канали</a:t>
            </a:r>
          </a:p>
          <a:p>
            <a:r>
              <a:rPr lang="bg-BG" dirty="0"/>
              <a:t>Потенциално решение</a:t>
            </a:r>
          </a:p>
          <a:p>
            <a:pPr lvl="1"/>
            <a:r>
              <a:rPr lang="bg-BG" dirty="0"/>
              <a:t>Ръчно реализирана навигация</a:t>
            </a:r>
          </a:p>
          <a:p>
            <a:pPr lvl="1"/>
            <a:r>
              <a:rPr lang="bg-BG" dirty="0"/>
              <a:t>Прехващаме работата с мишката и променяме гледната точка</a:t>
            </a:r>
          </a:p>
        </p:txBody>
      </p:sp>
    </p:spTree>
    <p:extLst>
      <p:ext uri="{BB962C8B-B14F-4D97-AF65-F5344CB8AC3E}">
        <p14:creationId xmlns:p14="http://schemas.microsoft.com/office/powerpoint/2010/main" val="13164934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Същата навигация, но с мишка</a:t>
            </a:r>
          </a:p>
          <a:p>
            <a:pPr lvl="1"/>
            <a:r>
              <a:rPr lang="bg-BG" dirty="0"/>
              <a:t>Хоризонтално и вертикално обикаляне с плъзгане на мишката с натиснат ляв бутон</a:t>
            </a:r>
          </a:p>
          <a:p>
            <a:pPr lvl="1"/>
            <a:r>
              <a:rPr lang="bg-BG" dirty="0"/>
              <a:t>Приближаване и отдалечаване с вертикално плъзгане на мишката и натиснат десен бутон</a:t>
            </a:r>
          </a:p>
        </p:txBody>
      </p:sp>
      <p:grpSp>
        <p:nvGrpSpPr>
          <p:cNvPr id="3" name="Group 2"/>
          <p:cNvGrpSpPr/>
          <p:nvPr/>
        </p:nvGrpSpPr>
        <p:grpSpPr>
          <a:xfrm flipH="1">
            <a:off x="5547102" y="4316021"/>
            <a:ext cx="3124201" cy="667975"/>
            <a:chOff x="96876" y="4754816"/>
            <a:chExt cx="2809881" cy="667975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96878" y="4754816"/>
              <a:ext cx="1731928" cy="6679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Ляв бутон + наляво-надясно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96876" y="4754817"/>
              <a:ext cx="280988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Cube 5"/>
          <p:cNvSpPr/>
          <p:nvPr/>
        </p:nvSpPr>
        <p:spPr>
          <a:xfrm>
            <a:off x="3702804" y="3124200"/>
            <a:ext cx="1752600" cy="1752600"/>
          </a:xfrm>
          <a:prstGeom prst="cub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Arc 6"/>
          <p:cNvSpPr/>
          <p:nvPr/>
        </p:nvSpPr>
        <p:spPr>
          <a:xfrm>
            <a:off x="1605643" y="2133600"/>
            <a:ext cx="4858811" cy="2428165"/>
          </a:xfrm>
          <a:prstGeom prst="arc">
            <a:avLst>
              <a:gd name="adj1" fmla="val 1286003"/>
              <a:gd name="adj2" fmla="val 9453687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sp>
        <p:nvSpPr>
          <p:cNvPr id="8" name="Arc 7"/>
          <p:cNvSpPr/>
          <p:nvPr/>
        </p:nvSpPr>
        <p:spPr>
          <a:xfrm rot="5400000">
            <a:off x="3067830" y="3561571"/>
            <a:ext cx="3048001" cy="1258861"/>
          </a:xfrm>
          <a:prstGeom prst="arc">
            <a:avLst>
              <a:gd name="adj1" fmla="val 3518862"/>
              <a:gd name="adj2" fmla="val 10126951"/>
            </a:avLst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chemeClr val="lt1"/>
              </a:solidFill>
            </a:endParaRPr>
          </a:p>
        </p:txBody>
      </p:sp>
      <p:grpSp>
        <p:nvGrpSpPr>
          <p:cNvPr id="9" name="Group 8"/>
          <p:cNvGrpSpPr/>
          <p:nvPr/>
        </p:nvGrpSpPr>
        <p:grpSpPr>
          <a:xfrm flipH="1">
            <a:off x="1052945" y="3018294"/>
            <a:ext cx="3131305" cy="639306"/>
            <a:chOff x="-1207008" y="4754817"/>
            <a:chExt cx="2816271" cy="639306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96880" y="4754817"/>
              <a:ext cx="1512383" cy="63930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Ляв бутон + нагоре-надолу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-1207008" y="4754817"/>
              <a:ext cx="281627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3352800" y="4106250"/>
            <a:ext cx="990600" cy="1283642"/>
          </a:xfrm>
          <a:prstGeom prst="line">
            <a:avLst/>
          </a:prstGeom>
          <a:noFill/>
          <a:ln w="19050">
            <a:solidFill>
              <a:srgbClr val="FF388C"/>
            </a:solidFill>
            <a:prstDash val="dash"/>
            <a:headEnd type="triangle" w="lg" len="lg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 flipH="1">
            <a:off x="846592" y="5093520"/>
            <a:ext cx="2705102" cy="665392"/>
            <a:chOff x="-823683" y="4754817"/>
            <a:chExt cx="2432948" cy="665392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96882" y="4754817"/>
              <a:ext cx="1512383" cy="66539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Десен бутон + нагоре-надолу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>
              <a:off x="-823683" y="4754817"/>
              <a:ext cx="24329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961995961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Натискане на миши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onpointerdown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кой бутон е натиснат – </a:t>
            </a:r>
            <a:r>
              <a:rPr lang="en-GB" dirty="0" err="1">
                <a:solidFill>
                  <a:srgbClr val="FF388C"/>
                </a:solidFill>
              </a:rPr>
              <a:t>mouseButton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къде е натиснат – </a:t>
            </a:r>
            <a:r>
              <a:rPr lang="en-US" dirty="0" err="1">
                <a:solidFill>
                  <a:srgbClr val="FF388C"/>
                </a:solidFill>
              </a:rPr>
              <a:t>clientX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clientY</a:t>
            </a:r>
            <a:endParaRPr lang="en-US" dirty="0">
              <a:solidFill>
                <a:srgbClr val="FF388C"/>
              </a:solidFill>
            </a:endParaRPr>
          </a:p>
          <a:p>
            <a:r>
              <a:rPr lang="bg-BG" dirty="0"/>
              <a:t>Натискане на десен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oncontextmenu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Забранява контекстното меню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Пускане на миши клавиш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onpointerup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Забравя кой бутон е натиснат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8942868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Движение на мишката</a:t>
            </a:r>
          </a:p>
          <a:p>
            <a:pPr lvl="1"/>
            <a:r>
              <a:rPr lang="bg-BG" dirty="0"/>
              <a:t>Събитие </a:t>
            </a:r>
            <a:r>
              <a:rPr lang="en-GB" dirty="0" err="1">
                <a:solidFill>
                  <a:srgbClr val="FF388C"/>
                </a:solidFill>
              </a:rPr>
              <a:t>onpointer</a:t>
            </a:r>
            <a:r>
              <a:rPr lang="en-US" dirty="0">
                <a:solidFill>
                  <a:srgbClr val="FF388C"/>
                </a:solidFill>
              </a:rPr>
              <a:t>move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не е натиснат бутон, нищо не прави</a:t>
            </a:r>
          </a:p>
          <a:p>
            <a:pPr lvl="1"/>
            <a:r>
              <a:rPr lang="bg-BG" dirty="0"/>
              <a:t>Изчислява преместването – </a:t>
            </a:r>
            <a:r>
              <a:rPr lang="en-US" dirty="0" err="1">
                <a:solidFill>
                  <a:srgbClr val="FF388C"/>
                </a:solidFill>
              </a:rPr>
              <a:t>dX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е натиснат ляв бутон, променя ъглите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beta</a:t>
            </a:r>
            <a:r>
              <a:rPr lang="bg-BG" dirty="0"/>
              <a:t> според </a:t>
            </a:r>
            <a:r>
              <a:rPr lang="en-US" dirty="0" err="1">
                <a:solidFill>
                  <a:srgbClr val="FF388C"/>
                </a:solidFill>
              </a:rPr>
              <a:t>dX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е натиснат десен бутон, променя разстоянието </a:t>
            </a:r>
            <a:r>
              <a:rPr lang="en-US" dirty="0">
                <a:solidFill>
                  <a:srgbClr val="FF388C"/>
                </a:solidFill>
              </a:rPr>
              <a:t>distance</a:t>
            </a:r>
            <a:r>
              <a:rPr lang="en-US" dirty="0"/>
              <a:t> </a:t>
            </a:r>
            <a:r>
              <a:rPr lang="bg-BG" dirty="0"/>
              <a:t>според </a:t>
            </a:r>
            <a:r>
              <a:rPr lang="en-US" dirty="0" err="1">
                <a:solidFill>
                  <a:srgbClr val="FF388C"/>
                </a:solidFill>
              </a:rPr>
              <a:t>dY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Запомня новата позиция в </a:t>
            </a:r>
            <a:r>
              <a:rPr lang="en-US" dirty="0" err="1">
                <a:solidFill>
                  <a:srgbClr val="FF388C"/>
                </a:solidFill>
              </a:rPr>
              <a:t>clientX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en-US" dirty="0" err="1">
                <a:solidFill>
                  <a:srgbClr val="FF388C"/>
                </a:solidFill>
              </a:rPr>
              <a:t>clientY</a:t>
            </a:r>
            <a:endParaRPr lang="bg-BG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7996661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Възможност за интерактивно обикаляне и приближаване с мишката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11F2BBAB-A539-4638-B5E7-D3989C5B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335275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Модули за навигация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Модули в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Различни модули според типа на навигацията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DeviceOrientationControls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свързваше гледната точка с ориентацията на мобилно устройство, но вече го няма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FlyControls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</a:t>
            </a:r>
            <a:r>
              <a:rPr lang="en-GB" dirty="0" err="1">
                <a:solidFill>
                  <a:srgbClr val="FF388C"/>
                </a:solidFill>
              </a:rPr>
              <a:t>FirstPersonControls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емулират движение на гледната точка като в игра</a:t>
            </a:r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OrbitControls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помага обикалянето около цел като показаната до момента навигация</a:t>
            </a:r>
          </a:p>
        </p:txBody>
      </p:sp>
    </p:spTree>
    <p:extLst>
      <p:ext uri="{BB962C8B-B14F-4D97-AF65-F5344CB8AC3E}">
        <p14:creationId xmlns:p14="http://schemas.microsoft.com/office/powerpoint/2010/main" val="33028237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Отново същата навигация</a:t>
            </a:r>
          </a:p>
          <a:p>
            <a:pPr lvl="1"/>
            <a:r>
              <a:rPr lang="bg-BG" dirty="0"/>
              <a:t>Използваме орбитална навигация</a:t>
            </a:r>
          </a:p>
          <a:p>
            <a:pPr lvl="1"/>
            <a:r>
              <a:rPr lang="bg-BG" dirty="0"/>
              <a:t>Библиотека</a:t>
            </a:r>
            <a:r>
              <a:rPr lang="en-US" dirty="0"/>
              <a:t> </a:t>
            </a:r>
            <a:r>
              <a:rPr lang="en-US" dirty="0">
                <a:solidFill>
                  <a:srgbClr val="FF388C"/>
                </a:solidFill>
              </a:rPr>
              <a:t>OrbitControls.js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Намира се в </a:t>
            </a:r>
            <a:r>
              <a:rPr lang="en-US" dirty="0">
                <a:solidFill>
                  <a:srgbClr val="FF388C"/>
                </a:solidFill>
              </a:rPr>
              <a:t>examples\</a:t>
            </a:r>
            <a:r>
              <a:rPr lang="en-US" dirty="0" err="1">
                <a:solidFill>
                  <a:srgbClr val="FF388C"/>
                </a:solidFill>
              </a:rPr>
              <a:t>jsm</a:t>
            </a:r>
            <a:r>
              <a:rPr lang="en-US" dirty="0">
                <a:solidFill>
                  <a:srgbClr val="FF388C"/>
                </a:solidFill>
              </a:rPr>
              <a:t>\controls</a:t>
            </a:r>
            <a:endParaRPr lang="en-US" dirty="0"/>
          </a:p>
          <a:p>
            <a:r>
              <a:rPr lang="bg-BG" dirty="0"/>
              <a:t>Интерактивност</a:t>
            </a:r>
          </a:p>
          <a:p>
            <a:pPr lvl="1"/>
            <a:r>
              <a:rPr lang="bg-BG" dirty="0"/>
              <a:t>Въртене около сцената с ляв миши бутон или с плъзгане на пръст</a:t>
            </a:r>
          </a:p>
          <a:p>
            <a:pPr lvl="1"/>
            <a:r>
              <a:rPr lang="bg-BG" dirty="0"/>
              <a:t>Приближаване със среден миши бутон, с миши </a:t>
            </a:r>
            <a:r>
              <a:rPr lang="bg-BG" dirty="0" err="1"/>
              <a:t>скролер</a:t>
            </a:r>
            <a:r>
              <a:rPr lang="bg-BG" dirty="0"/>
              <a:t> или с пощипване с два пръста</a:t>
            </a:r>
          </a:p>
          <a:p>
            <a:pPr lvl="1"/>
            <a:r>
              <a:rPr lang="bg-BG" dirty="0"/>
              <a:t>Плъзгане встрани с десен миши бутон, с </a:t>
            </a:r>
            <a:r>
              <a:rPr lang="en-US" dirty="0"/>
              <a:t>Ctrl</a:t>
            </a:r>
            <a:r>
              <a:rPr lang="bg-BG" dirty="0"/>
              <a:t> или </a:t>
            </a:r>
            <a:r>
              <a:rPr lang="en-US" dirty="0"/>
              <a:t>Shift</a:t>
            </a:r>
            <a:r>
              <a:rPr lang="bg-BG" dirty="0"/>
              <a:t> + ляв миши бутон или с плъзгане на два пръста</a:t>
            </a:r>
          </a:p>
        </p:txBody>
      </p:sp>
    </p:spTree>
    <p:extLst>
      <p:ext uri="{BB962C8B-B14F-4D97-AF65-F5344CB8AC3E}">
        <p14:creationId xmlns:p14="http://schemas.microsoft.com/office/powerpoint/2010/main" val="4058242858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Параметри</a:t>
            </a:r>
          </a:p>
          <a:p>
            <a:pPr lvl="1"/>
            <a:r>
              <a:rPr lang="bg-BG" dirty="0"/>
              <a:t>Параметрите могат да се видят в конструктора на </a:t>
            </a:r>
            <a:r>
              <a:rPr lang="en-US" dirty="0" err="1">
                <a:solidFill>
                  <a:srgbClr val="FF388C"/>
                </a:solidFill>
              </a:rPr>
              <a:t>OrbitControls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Възможно е да се контролира допустимото разстояние, допустимите ъгли на завъртане, има ли инерция, кои движения са позволени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Създаваме инстанция на </a:t>
            </a:r>
            <a:r>
              <a:rPr lang="en-US" dirty="0" err="1">
                <a:solidFill>
                  <a:srgbClr val="FF388C"/>
                </a:solidFill>
              </a:rPr>
              <a:t>OrbitControls</a:t>
            </a:r>
            <a:r>
              <a:rPr lang="bg-BG" dirty="0"/>
              <a:t>, която е свързана с камерата</a:t>
            </a:r>
          </a:p>
          <a:p>
            <a:pPr lvl="1"/>
            <a:r>
              <a:rPr lang="bg-BG" dirty="0"/>
              <a:t>Нагласяваме параметрите</a:t>
            </a:r>
          </a:p>
          <a:p>
            <a:pPr lvl="1"/>
            <a:r>
              <a:rPr lang="bg-BG" dirty="0"/>
              <a:t>Включваме инерция в параметрите и я поддържаме с </a:t>
            </a:r>
            <a:r>
              <a:rPr lang="en-US" dirty="0">
                <a:solidFill>
                  <a:srgbClr val="FF388C"/>
                </a:solidFill>
              </a:rPr>
              <a:t>update</a:t>
            </a:r>
            <a:r>
              <a:rPr lang="bg-BG" dirty="0"/>
              <a:t> в анимационния цикъл</a:t>
            </a:r>
          </a:p>
        </p:txBody>
      </p:sp>
    </p:spTree>
    <p:extLst>
      <p:ext uri="{BB962C8B-B14F-4D97-AF65-F5344CB8AC3E}">
        <p14:creationId xmlns:p14="http://schemas.microsoft.com/office/powerpoint/2010/main" val="1799610729"/>
      </p:ext>
    </p:extLst>
  </p:cSld>
  <p:clrMapOvr>
    <a:masterClrMapping/>
  </p:clrMapOvr>
  <p:transition>
    <p:push dir="u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Навигация чрез мишка, клавиши или пръсти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677DFB8-7846-41C8-A1A1-D785F0D2D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0139745"/>
      </p:ext>
    </p:extLst>
  </p:cSld>
  <p:clrMapOvr>
    <a:masterClrMapping/>
  </p:clrMapOvr>
  <p:transition>
    <p:push dir="u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9986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4619156-9B8C-4015-92D3-4F625841A4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Преди да продължим</a:t>
            </a:r>
          </a:p>
          <a:p>
            <a:pPr lvl="1"/>
            <a:r>
              <a:rPr lang="bg-BG" dirty="0"/>
              <a:t>Промени по </a:t>
            </a:r>
            <a:r>
              <a:rPr lang="en-US" dirty="0" err="1"/>
              <a:t>vaxInit</a:t>
            </a:r>
            <a:endParaRPr lang="en-US" dirty="0"/>
          </a:p>
          <a:p>
            <a:pPr lvl="1"/>
            <a:r>
              <a:rPr lang="bg-BG" dirty="0"/>
              <a:t>Добавяме</a:t>
            </a:r>
            <a:r>
              <a:rPr lang="en-US" dirty="0"/>
              <a:t> </a:t>
            </a:r>
            <a:r>
              <a:rPr lang="bg-BG" dirty="0"/>
              <a:t>функция </a:t>
            </a:r>
            <a:r>
              <a:rPr lang="en-US" dirty="0" err="1">
                <a:solidFill>
                  <a:srgbClr val="FF388C"/>
                </a:solidFill>
              </a:rPr>
              <a:t>vaxSceneInit</a:t>
            </a:r>
            <a:r>
              <a:rPr lang="bg-BG" dirty="0"/>
              <a:t> за създаване на сцена и земя</a:t>
            </a:r>
          </a:p>
          <a:p>
            <a:pPr lvl="1"/>
            <a:r>
              <a:rPr lang="bg-BG" dirty="0"/>
              <a:t>Добавяме обект </a:t>
            </a:r>
            <a:r>
              <a:rPr lang="en-US" dirty="0">
                <a:solidFill>
                  <a:srgbClr val="FF388C"/>
                </a:solidFill>
              </a:rPr>
              <a:t>Pillar</a:t>
            </a:r>
            <a:r>
              <a:rPr lang="bg-BG" dirty="0"/>
              <a:t> за пилон</a:t>
            </a:r>
          </a:p>
          <a:p>
            <a:pPr lvl="1"/>
            <a:r>
              <a:rPr lang="bg-BG" dirty="0"/>
              <a:t>Ограничаваме скоростта до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60</a:t>
            </a:r>
            <a:r>
              <a:rPr lang="bg-BG" dirty="0"/>
              <a:t> </a:t>
            </a:r>
            <a:r>
              <a:rPr lang="en-US" dirty="0"/>
              <a:t>fps</a:t>
            </a: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22717060"/>
      </p:ext>
    </p:extLst>
  </p:cSld>
  <p:clrMapOvr>
    <a:masterClrMapping/>
  </p:clrMapOvr>
  <p:transition>
    <p:push dir="u"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91035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Движение между две случайни точки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 (</a:t>
            </a:r>
            <a:r>
              <a:rPr lang="bg-BG" dirty="0"/>
              <a:t>върховете на пилоните)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2EB37D2D-6E33-4EB7-AFFA-9B86D8897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0160672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Различна скорост</a:t>
                </a:r>
              </a:p>
              <a:p>
                <a:pPr lvl="1"/>
                <a:r>
                  <a:rPr lang="bg-BG" dirty="0"/>
                  <a:t>С промяна 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контролираме скоростта</a:t>
                </a:r>
                <a:endParaRPr lang="en-US" dirty="0"/>
              </a:p>
              <a:p>
                <a:pPr lvl="1"/>
                <a:r>
                  <a:rPr lang="bg-BG" dirty="0"/>
                  <a:t>При по-голямо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𝑛</m:t>
                    </m:r>
                  </m:oMath>
                </a14:m>
                <a:r>
                  <a:rPr lang="bg-BG" dirty="0"/>
                  <a:t> стъпките са повече и движението е по-бавно</a:t>
                </a:r>
              </a:p>
              <a:p>
                <a:pPr lvl="1"/>
                <a:r>
                  <a:rPr lang="bg-BG" dirty="0"/>
                  <a:t>Примери с по-бавна и с по-бърза скорост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DD3DAF85-0DF7-4285-AF52-FE485E9BF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04" y="3124181"/>
            <a:ext cx="3657600" cy="19850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5" action="ppaction://hlinkfile"/>
            <a:extLst>
              <a:ext uri="{FF2B5EF4-FFF2-40B4-BE49-F238E27FC236}">
                <a16:creationId xmlns:a16="http://schemas.microsoft.com/office/drawing/2014/main" id="{06E00FFB-3C1A-4CF7-B74F-87A02020F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496" y="31242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114822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8057</TotalTime>
  <Words>1965</Words>
  <Application>Microsoft Office PowerPoint</Application>
  <PresentationFormat>On-screen Show (4:3)</PresentationFormat>
  <Paragraphs>359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1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Движение по линия</vt:lpstr>
      <vt:lpstr>Вектор на скоростта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Линейна комбинация</vt:lpstr>
      <vt:lpstr>PowerPoint Presentation</vt:lpstr>
      <vt:lpstr>PowerPoint Presentation</vt:lpstr>
      <vt:lpstr>PowerPoint Presentation</vt:lpstr>
      <vt:lpstr>Траектория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Плавна анимация</vt:lpstr>
      <vt:lpstr>Използване</vt:lpstr>
      <vt:lpstr>PowerPoint Presentation</vt:lpstr>
      <vt:lpstr>Верига от команди</vt:lpstr>
      <vt:lpstr>PowerPoint Presentation</vt:lpstr>
      <vt:lpstr>PowerPoint Presentation</vt:lpstr>
      <vt:lpstr>Верига от движения</vt:lpstr>
      <vt:lpstr>PowerPoint Presentation</vt:lpstr>
      <vt:lpstr>Плавност на анимацията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 още</vt:lpstr>
      <vt:lpstr>PowerPoint Presentation</vt:lpstr>
      <vt:lpstr>Роля</vt:lpstr>
      <vt:lpstr>Интерактивни стойности</vt:lpstr>
      <vt:lpstr>Използване</vt:lpstr>
      <vt:lpstr>Първи пример</vt:lpstr>
      <vt:lpstr>PowerPoint Presentation</vt:lpstr>
      <vt:lpstr>PowerPoint Presentation</vt:lpstr>
      <vt:lpstr>Няколко стойности</vt:lpstr>
      <vt:lpstr>PowerPoint Presentation</vt:lpstr>
      <vt:lpstr>Реструктуриране</vt:lpstr>
      <vt:lpstr>PowerPoint Presentation</vt:lpstr>
      <vt:lpstr>Други типове данни</vt:lpstr>
      <vt:lpstr>PowerPoint Presentation</vt:lpstr>
      <vt:lpstr>PowerPoint Presentation</vt:lpstr>
      <vt:lpstr>PowerPoint Presentation</vt:lpstr>
      <vt:lpstr>PowerPoint Presentation</vt:lpstr>
      <vt:lpstr>Интерактивна навигация</vt:lpstr>
      <vt:lpstr>PowerPoint Presentation</vt:lpstr>
      <vt:lpstr>Навигация с lil-gui</vt:lpstr>
      <vt:lpstr>PowerPoint Presentation</vt:lpstr>
      <vt:lpstr>Ръчна навигация</vt:lpstr>
      <vt:lpstr>PowerPoint Presentation</vt:lpstr>
      <vt:lpstr>PowerPoint Presentation</vt:lpstr>
      <vt:lpstr>PowerPoint Presentation</vt:lpstr>
      <vt:lpstr>PowerPoint Presentation</vt:lpstr>
      <vt:lpstr>Модули за навигация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Pavel Boytchev</dc:creator>
  <cp:lastModifiedBy>Pavel Boytchev</cp:lastModifiedBy>
  <cp:revision>570</cp:revision>
  <dcterms:created xsi:type="dcterms:W3CDTF">2013-12-13T09:03:57Z</dcterms:created>
  <dcterms:modified xsi:type="dcterms:W3CDTF">2024-03-12T09:05:32Z</dcterms:modified>
</cp:coreProperties>
</file>